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unknown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9.jpg" ContentType="image/jpeg"/>
  <Override PartName="/ppt/media/image21.jpg" ContentType="image/jpeg"/>
  <Override PartName="/ppt/media/image22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4" r:id="rId8"/>
    <p:sldId id="263" r:id="rId9"/>
    <p:sldId id="265" r:id="rId10"/>
    <p:sldId id="267" r:id="rId11"/>
    <p:sldId id="271" r:id="rId12"/>
    <p:sldId id="268" r:id="rId13"/>
    <p:sldId id="270" r:id="rId14"/>
  </p:sldIdLst>
  <p:sldSz cx="18288000" cy="10287000"/>
  <p:notesSz cx="6858000" cy="9144000"/>
  <p:embeddedFontLst>
    <p:embeddedFont>
      <p:font typeface="Arial Black" panose="020B0A04020102020204" pitchFamily="34" charset="0"/>
      <p:bold r:id="rId15"/>
    </p:embeddedFont>
    <p:embeddedFont>
      <p:font typeface="League Spartan" panose="020B0604020202020204" charset="0"/>
      <p:regular r:id="rId16"/>
    </p:embeddedFont>
    <p:embeddedFont>
      <p:font typeface="Poppins" panose="00000500000000000000" pitchFamily="2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Tahoma" panose="020B0604030504040204" pitchFamily="3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ince S.M. Nsusa" initials="PN" lastIdx="1" clrIdx="0">
    <p:extLst>
      <p:ext uri="{19B8F6BF-5375-455C-9EA6-DF929625EA0E}">
        <p15:presenceInfo xmlns:p15="http://schemas.microsoft.com/office/powerpoint/2012/main" userId="8977384bd65ce82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22" autoAdjust="0"/>
  </p:normalViewPr>
  <p:slideViewPr>
    <p:cSldViewPr>
      <p:cViewPr varScale="1">
        <p:scale>
          <a:sx n="50" d="100"/>
          <a:sy n="50" d="100"/>
        </p:scale>
        <p:origin x="33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intechhub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chaintechhub.com/landguard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ubnets.avax.network/defi-kingdoms/dfk-chain-testnet/rpc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4.png"/><Relationship Id="rId7" Type="http://schemas.openxmlformats.org/officeDocument/2006/relationships/image" Target="../media/image21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6.svg"/><Relationship Id="rId7" Type="http://schemas.openxmlformats.org/officeDocument/2006/relationships/hyperlink" Target="https://github.com/Chain-Tech-Hub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haintechhub.com/landguard" TargetMode="External"/><Relationship Id="rId5" Type="http://schemas.openxmlformats.org/officeDocument/2006/relationships/image" Target="../media/image28.svg"/><Relationship Id="rId10" Type="http://schemas.openxmlformats.org/officeDocument/2006/relationships/image" Target="../media/image5.png"/><Relationship Id="rId4" Type="http://schemas.openxmlformats.org/officeDocument/2006/relationships/image" Target="../media/image27.pn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D793EDD-DAED-4D0B-8A45-FD4F3A452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71" y="-5443"/>
            <a:ext cx="18287998" cy="1028699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2649200" y="7810500"/>
            <a:ext cx="8159494" cy="483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00"/>
              </a:lnSpc>
              <a:spcBef>
                <a:spcPct val="0"/>
              </a:spcBef>
            </a:pPr>
            <a:r>
              <a:rPr lang="en-US" sz="3600" i="1" dirty="0">
                <a:solidFill>
                  <a:schemeClr val="bg1"/>
                </a:solidFill>
              </a:rPr>
              <a:t>"One Deed At a Time"</a:t>
            </a:r>
            <a:endParaRPr lang="en-US" sz="3600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643106" y="6579642"/>
            <a:ext cx="6102092" cy="986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00"/>
              </a:lnSpc>
              <a:spcBef>
                <a:spcPct val="0"/>
              </a:spcBef>
            </a:pPr>
            <a:r>
              <a:rPr lang="en-US" sz="4400" b="1" dirty="0">
                <a:solidFill>
                  <a:schemeClr val="bg1"/>
                </a:solidFill>
                <a:highlight>
                  <a:srgbClr val="000000"/>
                </a:highlight>
              </a:rPr>
              <a:t>Secure Land Ownership </a:t>
            </a:r>
          </a:p>
          <a:p>
            <a:pPr>
              <a:lnSpc>
                <a:spcPts val="3700"/>
              </a:lnSpc>
              <a:spcBef>
                <a:spcPct val="0"/>
              </a:spcBef>
            </a:pPr>
            <a:r>
              <a:rPr lang="en-US" sz="4400" b="1" dirty="0">
                <a:solidFill>
                  <a:schemeClr val="bg1"/>
                </a:solidFill>
                <a:highlight>
                  <a:srgbClr val="000000"/>
                </a:highlight>
              </a:rPr>
              <a:t>on the Blockchain</a:t>
            </a:r>
            <a:endParaRPr lang="en-US" sz="4400" b="1" dirty="0">
              <a:solidFill>
                <a:schemeClr val="bg1"/>
              </a:solidFill>
              <a:highlight>
                <a:srgbClr val="000000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57200" y="5372100"/>
            <a:ext cx="8235694" cy="340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 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Chain Tech Hub</a:t>
            </a:r>
            <a:endParaRPr lang="en-MW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Africa Blockchain Championship 2025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www.chaintechhub.com</a:t>
            </a:r>
            <a:endParaRPr lang="en-US" sz="3600" dirty="0">
              <a:solidFill>
                <a:srgbClr val="2A0947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355706" y="2520315"/>
            <a:ext cx="3903992" cy="5246370"/>
            <a:chOff x="0" y="0"/>
            <a:chExt cx="3663950" cy="492379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Freeform 3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grpFill/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541760" y="-300550"/>
            <a:ext cx="7258734" cy="10888101"/>
            <a:chOff x="0" y="0"/>
            <a:chExt cx="6350000" cy="9525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028700" y="8870950"/>
            <a:ext cx="3086100" cy="387350"/>
            <a:chOff x="0" y="0"/>
            <a:chExt cx="812800" cy="10201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102018"/>
            </a:xfrm>
            <a:custGeom>
              <a:avLst/>
              <a:gdLst/>
              <a:ahLst/>
              <a:cxnLst/>
              <a:rect l="l" t="t" r="r" b="b"/>
              <a:pathLst>
                <a:path w="812800" h="102018">
                  <a:moveTo>
                    <a:pt x="0" y="0"/>
                  </a:moveTo>
                  <a:lnTo>
                    <a:pt x="812800" y="0"/>
                  </a:lnTo>
                  <a:lnTo>
                    <a:pt x="812800" y="102018"/>
                  </a:lnTo>
                  <a:lnTo>
                    <a:pt x="0" y="10201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12800" cy="149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780652" y="-978996"/>
            <a:ext cx="1054100" cy="3086100"/>
            <a:chOff x="0" y="0"/>
            <a:chExt cx="277623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623" cy="812800"/>
            </a:xfrm>
            <a:custGeom>
              <a:avLst/>
              <a:gdLst/>
              <a:ahLst/>
              <a:cxnLst/>
              <a:rect l="l" t="t" r="r" b="b"/>
              <a:pathLst>
                <a:path w="277623" h="812800">
                  <a:moveTo>
                    <a:pt x="0" y="0"/>
                  </a:moveTo>
                  <a:lnTo>
                    <a:pt x="277623" y="0"/>
                  </a:lnTo>
                  <a:lnTo>
                    <a:pt x="27762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7762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14400" y="1224244"/>
            <a:ext cx="5330825" cy="911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37"/>
              </a:lnSpc>
              <a:spcBef>
                <a:spcPct val="0"/>
              </a:spcBef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Snapshot</a:t>
            </a:r>
            <a:endParaRPr lang="en-US" sz="11500" dirty="0">
              <a:solidFill>
                <a:srgbClr val="000000"/>
              </a:solidFill>
              <a:latin typeface="Times New Roman" panose="02020603050405020304" pitchFamily="18" charset="0"/>
              <a:ea typeface="League Spartan"/>
              <a:cs typeface="Times New Roman" panose="02020603050405020304" pitchFamily="18" charset="0"/>
              <a:sym typeface="League Spartan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85800" y="2554145"/>
            <a:ext cx="6140194" cy="5039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🧱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70% of land in Malawi is undocumented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🚫 Double-selling &amp; fraud are rampant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⏳ Legal land transfers take months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💸 $250M+ diaspora remittances risk unsafe investments</a:t>
            </a:r>
            <a:endParaRPr lang="en-US" sz="3600" dirty="0">
              <a:solidFill>
                <a:srgbClr val="2A0947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8780652" y="8176260"/>
            <a:ext cx="1054100" cy="3086100"/>
            <a:chOff x="0" y="0"/>
            <a:chExt cx="277623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77623" cy="812800"/>
            </a:xfrm>
            <a:custGeom>
              <a:avLst/>
              <a:gdLst/>
              <a:ahLst/>
              <a:cxnLst/>
              <a:rect l="l" t="t" r="r" b="b"/>
              <a:pathLst>
                <a:path w="277623" h="812800">
                  <a:moveTo>
                    <a:pt x="0" y="0"/>
                  </a:moveTo>
                  <a:lnTo>
                    <a:pt x="277623" y="0"/>
                  </a:lnTo>
                  <a:lnTo>
                    <a:pt x="27762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7762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FC79EEB-04D5-A352-9EE4-293A463508DA}"/>
              </a:ext>
            </a:extLst>
          </p:cNvPr>
          <p:cNvSpPr txBox="1"/>
          <p:nvPr/>
        </p:nvSpPr>
        <p:spPr>
          <a:xfrm>
            <a:off x="12243883" y="8527936"/>
            <a:ext cx="58544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</a:rPr>
              <a:t>A Story </a:t>
            </a:r>
            <a:r>
              <a:rPr lang="en-US" sz="2800" b="1" dirty="0">
                <a:solidFill>
                  <a:srgbClr val="FFFF00"/>
                </a:solidFill>
                <a:latin typeface="Arial Black" panose="020B0A04020102020204" pitchFamily="34" charset="0"/>
              </a:rPr>
              <a:t>of Loss 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</a:rPr>
              <a:t>- </a:t>
            </a:r>
            <a:r>
              <a:rPr lang="en-US" sz="2400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Mrs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</a:rPr>
              <a:t> Grace </a:t>
            </a:r>
            <a:r>
              <a:rPr lang="en-US" sz="2400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Phir</a:t>
            </a:r>
            <a:r>
              <a:rPr lang="en-MW" sz="2400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i</a:t>
            </a:r>
            <a:endParaRPr lang="en-US" sz="24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endParaRPr lang="en-US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E7C2AA-FEEF-799F-4573-226C3362A480}"/>
              </a:ext>
            </a:extLst>
          </p:cNvPr>
          <p:cNvSpPr txBox="1"/>
          <p:nvPr/>
        </p:nvSpPr>
        <p:spPr>
          <a:xfrm>
            <a:off x="6527952" y="7807649"/>
            <a:ext cx="5013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W" sz="2000" b="1" dirty="0">
                <a:solidFill>
                  <a:srgbClr val="002060"/>
                </a:solidFill>
                <a:latin typeface="Arial Black" panose="020B0A04020102020204" pitchFamily="34" charset="0"/>
              </a:rPr>
              <a:t>A Story of </a:t>
            </a:r>
            <a:r>
              <a:rPr lang="en-US" sz="2000" b="1" dirty="0">
                <a:solidFill>
                  <a:srgbClr val="002060"/>
                </a:solidFill>
                <a:latin typeface="Arial Black" panose="020B0A04020102020204" pitchFamily="34" charset="0"/>
              </a:rPr>
              <a:t>Betrayal - Miss R Banda</a:t>
            </a:r>
          </a:p>
          <a:p>
            <a:endParaRPr lang="en-US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113225" y="4217825"/>
            <a:ext cx="6804310" cy="5354243"/>
            <a:chOff x="249447" y="-330507"/>
            <a:chExt cx="11287762" cy="6350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Freeform 3"/>
            <p:cNvSpPr/>
            <p:nvPr/>
          </p:nvSpPr>
          <p:spPr>
            <a:xfrm flipH="1">
              <a:off x="249447" y="-330507"/>
              <a:ext cx="11287762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11287761" y="5824220"/>
                  </a:moveTo>
                  <a:lnTo>
                    <a:pt x="11287761" y="525780"/>
                  </a:lnTo>
                  <a:cubicBezTo>
                    <a:pt x="11287761" y="234950"/>
                    <a:pt x="11052811" y="0"/>
                    <a:pt x="10761981" y="0"/>
                  </a:cubicBezTo>
                  <a:lnTo>
                    <a:pt x="525780" y="0"/>
                  </a:lnTo>
                  <a:cubicBezTo>
                    <a:pt x="234950" y="0"/>
                    <a:pt x="0" y="234950"/>
                    <a:pt x="0" y="525780"/>
                  </a:cubicBezTo>
                  <a:lnTo>
                    <a:pt x="0" y="5822950"/>
                  </a:lnTo>
                  <a:cubicBezTo>
                    <a:pt x="0" y="6113780"/>
                    <a:pt x="234950" y="6348730"/>
                    <a:pt x="525780" y="6348730"/>
                  </a:cubicBezTo>
                  <a:lnTo>
                    <a:pt x="10761980" y="6348730"/>
                  </a:lnTo>
                  <a:cubicBezTo>
                    <a:pt x="11051541" y="6350000"/>
                    <a:pt x="11287761" y="6115050"/>
                    <a:pt x="11287761" y="5824220"/>
                  </a:cubicBezTo>
                  <a:cubicBezTo>
                    <a:pt x="11287761" y="5824220"/>
                    <a:pt x="11287761" y="5824220"/>
                    <a:pt x="11287761" y="5824220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4" name="Group 4"/>
          <p:cNvGrpSpPr/>
          <p:nvPr/>
        </p:nvGrpSpPr>
        <p:grpSpPr>
          <a:xfrm>
            <a:off x="339985" y="4522625"/>
            <a:ext cx="10080909" cy="5049443"/>
            <a:chOff x="0" y="0"/>
            <a:chExt cx="1205821" cy="11472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05821" cy="1147286"/>
            </a:xfrm>
            <a:custGeom>
              <a:avLst/>
              <a:gdLst/>
              <a:ahLst/>
              <a:cxnLst/>
              <a:rect l="l" t="t" r="r" b="b"/>
              <a:pathLst>
                <a:path w="1205821" h="1147286">
                  <a:moveTo>
                    <a:pt x="0" y="0"/>
                  </a:moveTo>
                  <a:lnTo>
                    <a:pt x="1205821" y="0"/>
                  </a:lnTo>
                  <a:lnTo>
                    <a:pt x="1205821" y="1147286"/>
                  </a:lnTo>
                  <a:lnTo>
                    <a:pt x="0" y="1147286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205821" cy="119491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124515" y="918425"/>
            <a:ext cx="4572000" cy="10027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8137"/>
              </a:lnSpc>
              <a:spcBef>
                <a:spcPct val="0"/>
              </a:spcBef>
            </a:pPr>
            <a:r>
              <a:rPr lang="en-MW" sz="5812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League Spartan"/>
                <a:ea typeface="League Spartan"/>
                <a:cs typeface="League Spartan"/>
                <a:sym typeface="League Spartan"/>
              </a:rPr>
              <a:t>SOLUTION</a:t>
            </a:r>
            <a:endParaRPr lang="en-US" sz="5812" dirty="0">
              <a:solidFill>
                <a:schemeClr val="tx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-190560" y="4686300"/>
            <a:ext cx="10080908" cy="4158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86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🔗 Blockchain-powered land registry</a:t>
            </a:r>
            <a:endParaRPr lang="en-MW" sz="2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086"/>
              </a:lnSpc>
              <a:spcBef>
                <a:spcPct val="0"/>
              </a:spcBef>
            </a:pPr>
            <a:b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📍 GPS-mapped ERC-1155 land NFTs</a:t>
            </a:r>
            <a:endParaRPr lang="en-MW" sz="2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086"/>
              </a:lnSpc>
              <a:spcBef>
                <a:spcPct val="0"/>
              </a:spcBef>
            </a:pPr>
            <a:endParaRPr lang="en-MW" sz="2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086"/>
              </a:lnSpc>
              <a:spcBef>
                <a:spcPct val="0"/>
              </a:spcBef>
            </a:pPr>
            <a:b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🛡️ Real-time marketplace with dispute resolution</a:t>
            </a:r>
            <a:endParaRPr lang="en-MW" sz="2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086"/>
              </a:lnSpc>
              <a:spcBef>
                <a:spcPct val="0"/>
              </a:spcBef>
            </a:pPr>
            <a:b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📱 Mobile-friendly + offline sync</a:t>
            </a:r>
            <a:endParaRPr lang="en-US" sz="4000" b="1" dirty="0">
              <a:solidFill>
                <a:srgbClr val="FFC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5204286" y="1001321"/>
            <a:ext cx="800100" cy="714793"/>
            <a:chOff x="0" y="0"/>
            <a:chExt cx="210726" cy="1882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0726" cy="188258"/>
            </a:xfrm>
            <a:custGeom>
              <a:avLst/>
              <a:gdLst/>
              <a:ahLst/>
              <a:cxnLst/>
              <a:rect l="l" t="t" r="r" b="b"/>
              <a:pathLst>
                <a:path w="210726" h="188258">
                  <a:moveTo>
                    <a:pt x="0" y="0"/>
                  </a:moveTo>
                  <a:lnTo>
                    <a:pt x="210726" y="0"/>
                  </a:lnTo>
                  <a:lnTo>
                    <a:pt x="210726" y="188258"/>
                  </a:lnTo>
                  <a:lnTo>
                    <a:pt x="0" y="18825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210726" cy="235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22" name="Group 18">
            <a:extLst>
              <a:ext uri="{FF2B5EF4-FFF2-40B4-BE49-F238E27FC236}">
                <a16:creationId xmlns:a16="http://schemas.microsoft.com/office/drawing/2014/main" id="{B5994B24-0BD3-0C5F-30A9-C21C7A7E95F8}"/>
              </a:ext>
            </a:extLst>
          </p:cNvPr>
          <p:cNvGrpSpPr/>
          <p:nvPr/>
        </p:nvGrpSpPr>
        <p:grpSpPr>
          <a:xfrm>
            <a:off x="510890" y="1001322"/>
            <a:ext cx="4232386" cy="714793"/>
            <a:chOff x="0" y="0"/>
            <a:chExt cx="210726" cy="188258"/>
          </a:xfrm>
        </p:grpSpPr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161FD1E1-1F39-8ED8-4344-62662ECCCD33}"/>
                </a:ext>
              </a:extLst>
            </p:cNvPr>
            <p:cNvSpPr/>
            <p:nvPr/>
          </p:nvSpPr>
          <p:spPr>
            <a:xfrm>
              <a:off x="0" y="0"/>
              <a:ext cx="210726" cy="188258"/>
            </a:xfrm>
            <a:custGeom>
              <a:avLst/>
              <a:gdLst/>
              <a:ahLst/>
              <a:cxnLst/>
              <a:rect l="l" t="t" r="r" b="b"/>
              <a:pathLst>
                <a:path w="210726" h="188258">
                  <a:moveTo>
                    <a:pt x="0" y="0"/>
                  </a:moveTo>
                  <a:lnTo>
                    <a:pt x="210726" y="0"/>
                  </a:lnTo>
                  <a:lnTo>
                    <a:pt x="210726" y="188258"/>
                  </a:lnTo>
                  <a:lnTo>
                    <a:pt x="0" y="18825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24" name="TextBox 20">
              <a:extLst>
                <a:ext uri="{FF2B5EF4-FFF2-40B4-BE49-F238E27FC236}">
                  <a16:creationId xmlns:a16="http://schemas.microsoft.com/office/drawing/2014/main" id="{B5E43F4B-CC75-7A73-8F70-CA435FC7AA3F}"/>
                </a:ext>
              </a:extLst>
            </p:cNvPr>
            <p:cNvSpPr txBox="1"/>
            <p:nvPr/>
          </p:nvSpPr>
          <p:spPr>
            <a:xfrm>
              <a:off x="0" y="-47625"/>
              <a:ext cx="210726" cy="235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33C610A-3BE4-C06A-88B5-3CD9354B7156}"/>
              </a:ext>
            </a:extLst>
          </p:cNvPr>
          <p:cNvSpPr txBox="1"/>
          <p:nvPr/>
        </p:nvSpPr>
        <p:spPr>
          <a:xfrm>
            <a:off x="535484" y="2748000"/>
            <a:ext cx="106458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Impact: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Verified. Transparent. Secure land transactions.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95646C8-D7B7-4AB1-8256-B5A240F216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13182600" y="-725439"/>
            <a:ext cx="3992900" cy="455568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8077200" y="8493005"/>
            <a:ext cx="3086100" cy="445135"/>
            <a:chOff x="0" y="0"/>
            <a:chExt cx="812800" cy="117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117237"/>
            </a:xfrm>
            <a:custGeom>
              <a:avLst/>
              <a:gdLst/>
              <a:ahLst/>
              <a:cxnLst/>
              <a:rect l="l" t="t" r="r" b="b"/>
              <a:pathLst>
                <a:path w="812800" h="117237">
                  <a:moveTo>
                    <a:pt x="0" y="0"/>
                  </a:moveTo>
                  <a:lnTo>
                    <a:pt x="812800" y="0"/>
                  </a:lnTo>
                  <a:lnTo>
                    <a:pt x="812800" y="117237"/>
                  </a:lnTo>
                  <a:lnTo>
                    <a:pt x="0" y="117237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164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96131" y="2400300"/>
            <a:ext cx="5715000" cy="1075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690"/>
              </a:lnSpc>
              <a:spcBef>
                <a:spcPct val="0"/>
              </a:spcBef>
            </a:pPr>
            <a:r>
              <a:rPr lang="en-MW" sz="6207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How It Works</a:t>
            </a:r>
            <a:r>
              <a:rPr lang="en-US" sz="6207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21021" y="4072485"/>
            <a:ext cx="4491990" cy="5839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lvl="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 mapped via GPS and verified by local authorities</a:t>
            </a:r>
            <a:r>
              <a:rPr lang="en-M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(Land Code)</a:t>
            </a:r>
          </a:p>
          <a:p>
            <a:pPr marL="514350" lvl="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MW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NFT minted and stored on blockchain (</a:t>
            </a:r>
            <a:r>
              <a:rPr lang="en-M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IPFS and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Avalanche)</a:t>
            </a:r>
          </a:p>
          <a:p>
            <a:pPr marL="457200" indent="-457200" algn="l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2A09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830470" y="1639988"/>
            <a:ext cx="4265219" cy="7298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lvl="0" indent="-5143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Buyer accesses verified marketplace and purchases land P2P</a:t>
            </a:r>
          </a:p>
          <a:p>
            <a:pPr marL="514350" lvl="0" indent="-5143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Ownership recorded immutably with all metadata linked</a:t>
            </a:r>
          </a:p>
          <a:p>
            <a:pPr marL="514350" lvl="0" indent="-5143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updates, alerts, and resolution in case of disputes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0" y="0"/>
            <a:ext cx="3086100" cy="826135"/>
            <a:chOff x="0" y="0"/>
            <a:chExt cx="812800" cy="2175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217583"/>
            </a:xfrm>
            <a:custGeom>
              <a:avLst/>
              <a:gdLst/>
              <a:ahLst/>
              <a:cxnLst/>
              <a:rect l="l" t="t" r="r" b="b"/>
              <a:pathLst>
                <a:path w="812800" h="217583">
                  <a:moveTo>
                    <a:pt x="0" y="0"/>
                  </a:moveTo>
                  <a:lnTo>
                    <a:pt x="812800" y="0"/>
                  </a:lnTo>
                  <a:lnTo>
                    <a:pt x="812800" y="217583"/>
                  </a:lnTo>
                  <a:lnTo>
                    <a:pt x="0" y="217583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265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201900" y="9460865"/>
            <a:ext cx="3086100" cy="826135"/>
            <a:chOff x="0" y="0"/>
            <a:chExt cx="812800" cy="21758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217583"/>
            </a:xfrm>
            <a:custGeom>
              <a:avLst/>
              <a:gdLst/>
              <a:ahLst/>
              <a:cxnLst/>
              <a:rect l="l" t="t" r="r" b="b"/>
              <a:pathLst>
                <a:path w="812800" h="217583">
                  <a:moveTo>
                    <a:pt x="0" y="0"/>
                  </a:moveTo>
                  <a:lnTo>
                    <a:pt x="812800" y="0"/>
                  </a:lnTo>
                  <a:lnTo>
                    <a:pt x="812800" y="217583"/>
                  </a:lnTo>
                  <a:lnTo>
                    <a:pt x="0" y="217583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12800" cy="265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DFE3893-1704-54CE-4B71-4916BC990320}"/>
              </a:ext>
            </a:extLst>
          </p:cNvPr>
          <p:cNvSpPr txBox="1"/>
          <p:nvPr/>
        </p:nvSpPr>
        <p:spPr>
          <a:xfrm>
            <a:off x="8300380" y="7419156"/>
            <a:ext cx="4491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linkClick r:id="rId2"/>
              </a:rPr>
              <a:t>Land Guard Demo</a:t>
            </a:r>
            <a:endParaRPr lang="en-US" sz="2800" b="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79DECD7-43ED-4B46-7FDB-8BB775216F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7474350" y="1516826"/>
            <a:ext cx="3992900" cy="51113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8870950"/>
            <a:ext cx="3086100" cy="387350"/>
            <a:chOff x="0" y="0"/>
            <a:chExt cx="812800" cy="1020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02018"/>
            </a:xfrm>
            <a:custGeom>
              <a:avLst/>
              <a:gdLst/>
              <a:ahLst/>
              <a:cxnLst/>
              <a:rect l="l" t="t" r="r" b="b"/>
              <a:pathLst>
                <a:path w="812800" h="102018">
                  <a:moveTo>
                    <a:pt x="0" y="0"/>
                  </a:moveTo>
                  <a:lnTo>
                    <a:pt x="812800" y="0"/>
                  </a:lnTo>
                  <a:lnTo>
                    <a:pt x="812800" y="102018"/>
                  </a:lnTo>
                  <a:lnTo>
                    <a:pt x="0" y="10201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149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858500" y="5143500"/>
            <a:ext cx="8610600" cy="86106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487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410200" y="861978"/>
            <a:ext cx="8610600" cy="941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37"/>
              </a:lnSpc>
              <a:spcBef>
                <a:spcPct val="0"/>
              </a:spcBef>
            </a:pPr>
            <a:r>
              <a:rPr lang="en-US" sz="5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Unique Value Proposition</a:t>
            </a:r>
            <a:endParaRPr lang="en-US" sz="54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League Spartan"/>
              <a:cs typeface="Times New Roman" panose="02020603050405020304" pitchFamily="18" charset="0"/>
              <a:sym typeface="League Spartan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59052" y="2592552"/>
            <a:ext cx="9870947" cy="5759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blockchain land registry in Malawi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 urban and rural land transactions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Tamper-proof ownership records using NFTs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Peer-to-peer marketplace with real-time updates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Designed for inclusivity: mobile-first, offline sync, low fees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B28D72-BCA0-4E06-B296-C2160714BC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14249239" y="6917463"/>
            <a:ext cx="2479708" cy="28292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C52F8002-2C6A-A732-2554-B06B8195A5E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5">
            <a:extLst>
              <a:ext uri="{FF2B5EF4-FFF2-40B4-BE49-F238E27FC236}">
                <a16:creationId xmlns:a16="http://schemas.microsoft.com/office/drawing/2014/main" id="{9C30D635-0560-7527-CB2D-1876CB2820BA}"/>
              </a:ext>
            </a:extLst>
          </p:cNvPr>
          <p:cNvGrpSpPr/>
          <p:nvPr/>
        </p:nvGrpSpPr>
        <p:grpSpPr>
          <a:xfrm>
            <a:off x="13144577" y="-5958298"/>
            <a:ext cx="8946221" cy="11412192"/>
            <a:chOff x="76200" y="-340657"/>
            <a:chExt cx="844481" cy="1077257"/>
          </a:xfrm>
        </p:grpSpPr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342E9831-841B-83C5-E70D-115B7B6F4BF1}"/>
                </a:ext>
              </a:extLst>
            </p:cNvPr>
            <p:cNvSpPr/>
            <p:nvPr/>
          </p:nvSpPr>
          <p:spPr>
            <a:xfrm>
              <a:off x="107881" y="-340657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4874"/>
            </a:solidFill>
          </p:spPr>
        </p:sp>
        <p:sp>
          <p:nvSpPr>
            <p:cNvPr id="41" name="TextBox 7">
              <a:extLst>
                <a:ext uri="{FF2B5EF4-FFF2-40B4-BE49-F238E27FC236}">
                  <a16:creationId xmlns:a16="http://schemas.microsoft.com/office/drawing/2014/main" id="{0A6E1CA0-CFA6-F91C-E1AE-4C576943E55A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51736" y="917966"/>
            <a:ext cx="12483263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43"/>
              </a:lnSpc>
              <a:spcBef>
                <a:spcPct val="0"/>
              </a:spcBef>
            </a:pPr>
            <a:r>
              <a:rPr lang="en-MW" sz="48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SDGs UNDP Alignment</a:t>
            </a:r>
            <a:endParaRPr lang="en-US" sz="4800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09429" y="4007065"/>
            <a:ext cx="2438400" cy="1334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000" dirty="0"/>
              <a:t>When your land is secure, your future is possible</a:t>
            </a:r>
            <a:endParaRPr lang="en-MW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3782F72-6E3C-4473-8484-3B929E2D4C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16089046" y="-75452"/>
            <a:ext cx="1935500" cy="2208304"/>
          </a:xfrm>
          <a:prstGeom prst="rect">
            <a:avLst/>
          </a:prstGeom>
        </p:spPr>
      </p:pic>
      <p:sp>
        <p:nvSpPr>
          <p:cNvPr id="19" name="TextBox 15">
            <a:extLst>
              <a:ext uri="{FF2B5EF4-FFF2-40B4-BE49-F238E27FC236}">
                <a16:creationId xmlns:a16="http://schemas.microsoft.com/office/drawing/2014/main" id="{767F6306-36BC-6125-BA59-3ECF0B42EBE5}"/>
              </a:ext>
            </a:extLst>
          </p:cNvPr>
          <p:cNvSpPr txBox="1"/>
          <p:nvPr/>
        </p:nvSpPr>
        <p:spPr>
          <a:xfrm>
            <a:off x="13982702" y="7407789"/>
            <a:ext cx="2788068" cy="16453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endParaRPr lang="en-MW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can’t build justice alone — but together, we can code it into the continent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2000" dirty="0">
              <a:solidFill>
                <a:srgbClr val="2A094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oppins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DF5DB110-8582-CA7D-824B-98CB2033B6A3}"/>
              </a:ext>
            </a:extLst>
          </p:cNvPr>
          <p:cNvSpPr txBox="1"/>
          <p:nvPr/>
        </p:nvSpPr>
        <p:spPr>
          <a:xfrm>
            <a:off x="4179360" y="3919834"/>
            <a:ext cx="3260589" cy="1334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000" dirty="0"/>
              <a:t>From inheritance rights to co-ownership, </a:t>
            </a:r>
            <a:r>
              <a:rPr lang="en-US" sz="2000" dirty="0" err="1"/>
              <a:t>LandGuard</a:t>
            </a:r>
            <a:r>
              <a:rPr lang="en-US" sz="2000" dirty="0"/>
              <a:t> breaks the cycle of silent exclusion</a:t>
            </a:r>
            <a:endParaRPr lang="en-MW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F40E588-B434-BE56-6BF7-8146FAB20D09}"/>
              </a:ext>
            </a:extLst>
          </p:cNvPr>
          <p:cNvSpPr/>
          <p:nvPr/>
        </p:nvSpPr>
        <p:spPr>
          <a:xfrm>
            <a:off x="667283" y="2392118"/>
            <a:ext cx="1410536" cy="12954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BC6E19C-9586-219E-F9ED-7DACFF07DBDF}"/>
              </a:ext>
            </a:extLst>
          </p:cNvPr>
          <p:cNvSpPr/>
          <p:nvPr/>
        </p:nvSpPr>
        <p:spPr>
          <a:xfrm>
            <a:off x="5056445" y="2387600"/>
            <a:ext cx="1410536" cy="12954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37A298E-5B72-7D6F-5808-E141C615A087}"/>
              </a:ext>
            </a:extLst>
          </p:cNvPr>
          <p:cNvSpPr/>
          <p:nvPr/>
        </p:nvSpPr>
        <p:spPr>
          <a:xfrm>
            <a:off x="10177739" y="2400300"/>
            <a:ext cx="1410536" cy="12954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9AFDA8BB-66D7-C93E-3A3A-17E87A0560AD}"/>
              </a:ext>
            </a:extLst>
          </p:cNvPr>
          <p:cNvSpPr txBox="1"/>
          <p:nvPr/>
        </p:nvSpPr>
        <p:spPr>
          <a:xfrm>
            <a:off x="9601200" y="4013630"/>
            <a:ext cx="3063319" cy="1334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000" dirty="0"/>
              <a:t>A verified title is more than a document — it’s a gateway to jobs and prosperity</a:t>
            </a:r>
            <a:endParaRPr lang="en-MW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9F9CA41-A06E-0218-170A-DFCC66E253D5}"/>
              </a:ext>
            </a:extLst>
          </p:cNvPr>
          <p:cNvSpPr/>
          <p:nvPr/>
        </p:nvSpPr>
        <p:spPr>
          <a:xfrm>
            <a:off x="14593765" y="2387600"/>
            <a:ext cx="1410536" cy="129540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D9039859-4CD4-57CC-6DD0-1891AF8D101F}"/>
              </a:ext>
            </a:extLst>
          </p:cNvPr>
          <p:cNvSpPr txBox="1"/>
          <p:nvPr/>
        </p:nvSpPr>
        <p:spPr>
          <a:xfrm>
            <a:off x="14116468" y="4039030"/>
            <a:ext cx="2788068" cy="872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000" dirty="0"/>
              <a:t>Access to truth is access to power</a:t>
            </a:r>
            <a:endParaRPr lang="en-MW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87B4ECF-F0D9-E4A0-DBB8-AEA49C0EADA5}"/>
              </a:ext>
            </a:extLst>
          </p:cNvPr>
          <p:cNvSpPr/>
          <p:nvPr/>
        </p:nvSpPr>
        <p:spPr>
          <a:xfrm>
            <a:off x="434658" y="6163189"/>
            <a:ext cx="1410536" cy="1295400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D9C80048-657F-2BCE-A01A-762581208065}"/>
              </a:ext>
            </a:extLst>
          </p:cNvPr>
          <p:cNvSpPr txBox="1"/>
          <p:nvPr/>
        </p:nvSpPr>
        <p:spPr>
          <a:xfrm>
            <a:off x="291153" y="7886700"/>
            <a:ext cx="2788068" cy="872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000" dirty="0"/>
              <a:t>Digital deeds mean planned growth</a:t>
            </a:r>
            <a:endParaRPr lang="en-MW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1F37F9A-AC1E-9BA0-4744-319AA43EAA18}"/>
              </a:ext>
            </a:extLst>
          </p:cNvPr>
          <p:cNvSpPr/>
          <p:nvPr/>
        </p:nvSpPr>
        <p:spPr>
          <a:xfrm>
            <a:off x="5011399" y="6163189"/>
            <a:ext cx="1410536" cy="1295400"/>
          </a:xfrm>
          <a:prstGeom prst="round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AC87EA65-16F8-1A70-A373-59D4D385767E}"/>
              </a:ext>
            </a:extLst>
          </p:cNvPr>
          <p:cNvSpPr txBox="1"/>
          <p:nvPr/>
        </p:nvSpPr>
        <p:spPr>
          <a:xfrm>
            <a:off x="4305298" y="7805611"/>
            <a:ext cx="3260589" cy="1334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000" dirty="0" err="1"/>
              <a:t>LandGuard</a:t>
            </a:r>
            <a:r>
              <a:rPr lang="en-US" sz="2000" dirty="0"/>
              <a:t> empowers owners to think not just of today, but of generations to come</a:t>
            </a:r>
            <a:endParaRPr lang="en-MW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9507B99-EA34-AB7B-97DC-08C1DBE44972}"/>
              </a:ext>
            </a:extLst>
          </p:cNvPr>
          <p:cNvSpPr/>
          <p:nvPr/>
        </p:nvSpPr>
        <p:spPr>
          <a:xfrm>
            <a:off x="14805234" y="5996275"/>
            <a:ext cx="1410536" cy="1295400"/>
          </a:xfrm>
          <a:prstGeom prst="round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588FC2B-8C88-9E7F-B709-8280507A814B}"/>
              </a:ext>
            </a:extLst>
          </p:cNvPr>
          <p:cNvSpPr/>
          <p:nvPr/>
        </p:nvSpPr>
        <p:spPr>
          <a:xfrm>
            <a:off x="10427591" y="5996275"/>
            <a:ext cx="1410536" cy="1295400"/>
          </a:xfrm>
          <a:prstGeom prst="round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id="{9CF88D65-3331-326F-DE3C-A9EF1999C90E}"/>
              </a:ext>
            </a:extLst>
          </p:cNvPr>
          <p:cNvSpPr txBox="1"/>
          <p:nvPr/>
        </p:nvSpPr>
        <p:spPr>
          <a:xfrm>
            <a:off x="9738825" y="7805611"/>
            <a:ext cx="2788068" cy="872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000" dirty="0"/>
              <a:t>Where ownership is clear, peace is possible.</a:t>
            </a:r>
            <a:endParaRPr lang="en-MW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2" name="Group 2">
            <a:extLst>
              <a:ext uri="{FF2B5EF4-FFF2-40B4-BE49-F238E27FC236}">
                <a16:creationId xmlns:a16="http://schemas.microsoft.com/office/drawing/2014/main" id="{8A924E1E-B1FC-EDD9-EB50-13DBCD9E3B83}"/>
              </a:ext>
            </a:extLst>
          </p:cNvPr>
          <p:cNvGrpSpPr/>
          <p:nvPr/>
        </p:nvGrpSpPr>
        <p:grpSpPr>
          <a:xfrm>
            <a:off x="-404019" y="9866473"/>
            <a:ext cx="6578600" cy="641350"/>
            <a:chOff x="0" y="0"/>
            <a:chExt cx="1732635" cy="168915"/>
          </a:xfrm>
        </p:grpSpPr>
        <p:sp>
          <p:nvSpPr>
            <p:cNvPr id="43" name="Freeform 3">
              <a:extLst>
                <a:ext uri="{FF2B5EF4-FFF2-40B4-BE49-F238E27FC236}">
                  <a16:creationId xmlns:a16="http://schemas.microsoft.com/office/drawing/2014/main" id="{59B11147-3611-0078-89E8-F4B506E9438B}"/>
                </a:ext>
              </a:extLst>
            </p:cNvPr>
            <p:cNvSpPr/>
            <p:nvPr/>
          </p:nvSpPr>
          <p:spPr>
            <a:xfrm>
              <a:off x="0" y="0"/>
              <a:ext cx="1732635" cy="168915"/>
            </a:xfrm>
            <a:custGeom>
              <a:avLst/>
              <a:gdLst/>
              <a:ahLst/>
              <a:cxnLst/>
              <a:rect l="l" t="t" r="r" b="b"/>
              <a:pathLst>
                <a:path w="1732635" h="168915">
                  <a:moveTo>
                    <a:pt x="0" y="0"/>
                  </a:moveTo>
                  <a:lnTo>
                    <a:pt x="1732635" y="0"/>
                  </a:lnTo>
                  <a:lnTo>
                    <a:pt x="1732635" y="168915"/>
                  </a:lnTo>
                  <a:lnTo>
                    <a:pt x="0" y="168915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44" name="TextBox 4">
              <a:extLst>
                <a:ext uri="{FF2B5EF4-FFF2-40B4-BE49-F238E27FC236}">
                  <a16:creationId xmlns:a16="http://schemas.microsoft.com/office/drawing/2014/main" id="{C25C9AC2-CDB7-F4C4-B4ED-CB51822D1D1C}"/>
                </a:ext>
              </a:extLst>
            </p:cNvPr>
            <p:cNvSpPr txBox="1"/>
            <p:nvPr/>
          </p:nvSpPr>
          <p:spPr>
            <a:xfrm>
              <a:off x="0" y="-47625"/>
              <a:ext cx="1732635" cy="216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45" name="Group 18">
            <a:extLst>
              <a:ext uri="{FF2B5EF4-FFF2-40B4-BE49-F238E27FC236}">
                <a16:creationId xmlns:a16="http://schemas.microsoft.com/office/drawing/2014/main" id="{D2C77E71-772E-21A7-3FFF-8B9E5D07DCCC}"/>
              </a:ext>
            </a:extLst>
          </p:cNvPr>
          <p:cNvGrpSpPr/>
          <p:nvPr/>
        </p:nvGrpSpPr>
        <p:grpSpPr>
          <a:xfrm>
            <a:off x="9078276" y="954811"/>
            <a:ext cx="4232386" cy="714793"/>
            <a:chOff x="0" y="0"/>
            <a:chExt cx="210726" cy="188258"/>
          </a:xfrm>
        </p:grpSpPr>
        <p:sp>
          <p:nvSpPr>
            <p:cNvPr id="46" name="Freeform 19">
              <a:extLst>
                <a:ext uri="{FF2B5EF4-FFF2-40B4-BE49-F238E27FC236}">
                  <a16:creationId xmlns:a16="http://schemas.microsoft.com/office/drawing/2014/main" id="{1811EC50-DBBD-1A5B-4361-E046744C974C}"/>
                </a:ext>
              </a:extLst>
            </p:cNvPr>
            <p:cNvSpPr/>
            <p:nvPr/>
          </p:nvSpPr>
          <p:spPr>
            <a:xfrm>
              <a:off x="0" y="0"/>
              <a:ext cx="210726" cy="188258"/>
            </a:xfrm>
            <a:custGeom>
              <a:avLst/>
              <a:gdLst/>
              <a:ahLst/>
              <a:cxnLst/>
              <a:rect l="l" t="t" r="r" b="b"/>
              <a:pathLst>
                <a:path w="210726" h="188258">
                  <a:moveTo>
                    <a:pt x="0" y="0"/>
                  </a:moveTo>
                  <a:lnTo>
                    <a:pt x="210726" y="0"/>
                  </a:lnTo>
                  <a:lnTo>
                    <a:pt x="210726" y="188258"/>
                  </a:lnTo>
                  <a:lnTo>
                    <a:pt x="0" y="18825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47" name="TextBox 20">
              <a:extLst>
                <a:ext uri="{FF2B5EF4-FFF2-40B4-BE49-F238E27FC236}">
                  <a16:creationId xmlns:a16="http://schemas.microsoft.com/office/drawing/2014/main" id="{1EB438AE-018B-2B4A-3B21-7FC0DE72911B}"/>
                </a:ext>
              </a:extLst>
            </p:cNvPr>
            <p:cNvSpPr txBox="1"/>
            <p:nvPr/>
          </p:nvSpPr>
          <p:spPr>
            <a:xfrm>
              <a:off x="0" y="-47625"/>
              <a:ext cx="210726" cy="235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04019" y="9866473"/>
            <a:ext cx="6578600" cy="641350"/>
            <a:chOff x="0" y="0"/>
            <a:chExt cx="1732635" cy="168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2635" cy="168915"/>
            </a:xfrm>
            <a:custGeom>
              <a:avLst/>
              <a:gdLst/>
              <a:ahLst/>
              <a:cxnLst/>
              <a:rect l="l" t="t" r="r" b="b"/>
              <a:pathLst>
                <a:path w="1732635" h="168915">
                  <a:moveTo>
                    <a:pt x="0" y="0"/>
                  </a:moveTo>
                  <a:lnTo>
                    <a:pt x="1732635" y="0"/>
                  </a:lnTo>
                  <a:lnTo>
                    <a:pt x="1732635" y="168915"/>
                  </a:lnTo>
                  <a:lnTo>
                    <a:pt x="0" y="168915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732635" cy="216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666208" y="2137750"/>
            <a:ext cx="11268659" cy="6463566"/>
            <a:chOff x="0" y="0"/>
            <a:chExt cx="7981950" cy="4578350"/>
          </a:xfrm>
        </p:grpSpPr>
        <p:sp>
          <p:nvSpPr>
            <p:cNvPr id="6" name="Freeform 6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939089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7134921" y="-320675"/>
            <a:ext cx="6578600" cy="641350"/>
            <a:chOff x="0" y="0"/>
            <a:chExt cx="1732635" cy="1689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32635" cy="168915"/>
            </a:xfrm>
            <a:custGeom>
              <a:avLst/>
              <a:gdLst/>
              <a:ahLst/>
              <a:cxnLst/>
              <a:rect l="l" t="t" r="r" b="b"/>
              <a:pathLst>
                <a:path w="1732635" h="168915">
                  <a:moveTo>
                    <a:pt x="0" y="0"/>
                  </a:moveTo>
                  <a:lnTo>
                    <a:pt x="1732635" y="0"/>
                  </a:lnTo>
                  <a:lnTo>
                    <a:pt x="1732635" y="168915"/>
                  </a:lnTo>
                  <a:lnTo>
                    <a:pt x="0" y="168915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732635" cy="216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4" name="Freeform 14"/>
          <p:cNvSpPr/>
          <p:nvPr/>
        </p:nvSpPr>
        <p:spPr>
          <a:xfrm rot="-5400000">
            <a:off x="16760688" y="1103414"/>
            <a:ext cx="1878686" cy="469671"/>
          </a:xfrm>
          <a:custGeom>
            <a:avLst/>
            <a:gdLst/>
            <a:ahLst/>
            <a:cxnLst/>
            <a:rect l="l" t="t" r="r" b="b"/>
            <a:pathLst>
              <a:path w="1878686" h="469671">
                <a:moveTo>
                  <a:pt x="0" y="0"/>
                </a:moveTo>
                <a:lnTo>
                  <a:pt x="1878686" y="0"/>
                </a:lnTo>
                <a:lnTo>
                  <a:pt x="1878686" y="469671"/>
                </a:lnTo>
                <a:lnTo>
                  <a:pt x="0" y="469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28700" y="943080"/>
            <a:ext cx="5330825" cy="1117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5400" b="1" dirty="0">
                <a:latin typeface="+mj-lt"/>
                <a:cs typeface="Times New Roman" panose="02020603050405020304" pitchFamily="18" charset="0"/>
              </a:rPr>
              <a:t>Tech Stack</a:t>
            </a:r>
            <a:endParaRPr lang="en-US" sz="16600" dirty="0">
              <a:solidFill>
                <a:srgbClr val="000000"/>
              </a:solidFill>
              <a:latin typeface="+mj-lt"/>
              <a:ea typeface="League Spartan"/>
              <a:cs typeface="Times New Roman" panose="02020603050405020304" pitchFamily="18" charset="0"/>
              <a:sym typeface="League Spartan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60277" y="2634654"/>
            <a:ext cx="6106221" cy="5750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0050" lvl="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Solidity smart contracts (ERC-1155) on Avalanche</a:t>
            </a:r>
          </a:p>
          <a:p>
            <a:pPr marL="400050" lvl="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GIS integration for land mapping</a:t>
            </a:r>
          </a:p>
          <a:p>
            <a:pPr marL="400050" lvl="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Frontend: React Native (Mobile), React (Web)</a:t>
            </a:r>
          </a:p>
          <a:p>
            <a:pPr marL="400050" lvl="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Backend: Node.js, M</a:t>
            </a:r>
            <a:r>
              <a:rPr lang="en-M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ySQL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IPFS for off-chain storage</a:t>
            </a:r>
          </a:p>
          <a:p>
            <a:pPr marL="400050" lvl="0" indent="-40005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QA: Hardhat testing + </a:t>
            </a:r>
            <a:r>
              <a:rPr lang="en-M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testnet deployments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202511A-6F12-4F94-92F5-174F7F8242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14698335" y="-144082"/>
            <a:ext cx="1935500" cy="220830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A819309-2713-AF21-6275-1A12A7B4AD4B}"/>
              </a:ext>
            </a:extLst>
          </p:cNvPr>
          <p:cNvSpPr/>
          <p:nvPr/>
        </p:nvSpPr>
        <p:spPr>
          <a:xfrm>
            <a:off x="8000999" y="2552700"/>
            <a:ext cx="8632835" cy="5334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Chain ID: 335</a:t>
            </a:r>
            <a:endParaRPr lang="en-MW" sz="2000" b="1" dirty="0"/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RPC URL: </a:t>
            </a:r>
            <a:r>
              <a:rPr lang="en-US" sz="2000" b="1" dirty="0">
                <a:hlinkClick r:id="rId5"/>
              </a:rPr>
              <a:t>https://subnets.avax.network/defi-kingdoms/dfk-chain-testnet/rpc</a:t>
            </a:r>
            <a:endParaRPr lang="en-MW" sz="2000" b="1" dirty="0"/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Currency Symbol</a:t>
            </a:r>
            <a:r>
              <a:rPr lang="en-MW" sz="2000" b="1" dirty="0"/>
              <a:t> </a:t>
            </a:r>
            <a:r>
              <a:rPr lang="en-US" sz="2000" b="1" dirty="0"/>
              <a:t>: JEWEL</a:t>
            </a:r>
            <a:endParaRPr lang="en-MW" sz="2000" b="1" dirty="0"/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Explorer:</a:t>
            </a:r>
            <a:r>
              <a:rPr lang="en-MW" sz="2000" b="1" dirty="0"/>
              <a:t> </a:t>
            </a:r>
            <a:r>
              <a:rPr lang="en-US" sz="2000" b="1" dirty="0"/>
              <a:t> https://subnets-test.avax.network/defi-kingdoms/address/0x4E5446D1De4cd3c6A6a81D6F64d3E323D8c8ee6D</a:t>
            </a:r>
            <a:endParaRPr lang="en-MW" sz="2000" b="1" dirty="0"/>
          </a:p>
          <a:p>
            <a:pPr algn="ctr"/>
            <a:endParaRPr lang="en-MW" sz="2000" b="1" dirty="0"/>
          </a:p>
          <a:p>
            <a:pPr algn="ctr"/>
            <a:endParaRPr lang="en-MW" sz="2000" b="1" dirty="0"/>
          </a:p>
          <a:p>
            <a:pPr algn="ctr"/>
            <a:endParaRPr lang="en-MW" sz="2000" b="1" dirty="0"/>
          </a:p>
          <a:p>
            <a:pPr algn="ctr"/>
            <a:endParaRPr lang="en-MW" sz="2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5">
            <a:extLst>
              <a:ext uri="{FF2B5EF4-FFF2-40B4-BE49-F238E27FC236}">
                <a16:creationId xmlns:a16="http://schemas.microsoft.com/office/drawing/2014/main" id="{C29D9700-8091-31F3-5A21-17C7AF58D2EF}"/>
              </a:ext>
            </a:extLst>
          </p:cNvPr>
          <p:cNvGrpSpPr/>
          <p:nvPr/>
        </p:nvGrpSpPr>
        <p:grpSpPr>
          <a:xfrm>
            <a:off x="12701701" y="-5418018"/>
            <a:ext cx="8946221" cy="11412192"/>
            <a:chOff x="76200" y="-340657"/>
            <a:chExt cx="844481" cy="107725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F9C4999-3443-2D03-94B9-1C8F1D06E88B}"/>
                </a:ext>
              </a:extLst>
            </p:cNvPr>
            <p:cNvSpPr/>
            <p:nvPr/>
          </p:nvSpPr>
          <p:spPr>
            <a:xfrm>
              <a:off x="107881" y="-340657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4874"/>
            </a:solidFill>
          </p:spPr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925C9853-A18B-FE81-25A1-7F4E57831B13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2" name="AutoShape 2"/>
          <p:cNvSpPr/>
          <p:nvPr/>
        </p:nvSpPr>
        <p:spPr>
          <a:xfrm>
            <a:off x="976566" y="4361134"/>
            <a:ext cx="14339634" cy="96565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550001" y="3360074"/>
            <a:ext cx="2094217" cy="2051805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804733" y="3190003"/>
            <a:ext cx="1909178" cy="214196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 dirty="0"/>
          </a:p>
        </p:txBody>
      </p:sp>
      <p:grpSp>
        <p:nvGrpSpPr>
          <p:cNvPr id="34" name="Group 3">
            <a:extLst>
              <a:ext uri="{FF2B5EF4-FFF2-40B4-BE49-F238E27FC236}">
                <a16:creationId xmlns:a16="http://schemas.microsoft.com/office/drawing/2014/main" id="{D5204CC7-98BF-A814-E7A8-24E0C3B1EF7F}"/>
              </a:ext>
            </a:extLst>
          </p:cNvPr>
          <p:cNvGrpSpPr/>
          <p:nvPr/>
        </p:nvGrpSpPr>
        <p:grpSpPr>
          <a:xfrm>
            <a:off x="5113730" y="3360074"/>
            <a:ext cx="2094217" cy="2051805"/>
            <a:chOff x="0" y="0"/>
            <a:chExt cx="812800" cy="812800"/>
          </a:xfrm>
        </p:grpSpPr>
        <p:sp>
          <p:nvSpPr>
            <p:cNvPr id="35" name="Freeform 4">
              <a:extLst>
                <a:ext uri="{FF2B5EF4-FFF2-40B4-BE49-F238E27FC236}">
                  <a16:creationId xmlns:a16="http://schemas.microsoft.com/office/drawing/2014/main" id="{BF5A5901-570E-324A-902B-66A752D02E0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36" name="TextBox 5">
              <a:extLst>
                <a:ext uri="{FF2B5EF4-FFF2-40B4-BE49-F238E27FC236}">
                  <a16:creationId xmlns:a16="http://schemas.microsoft.com/office/drawing/2014/main" id="{2ED0C8F9-61C8-5DEE-5DF1-ACDFAE3545ED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782391" y="527527"/>
            <a:ext cx="8115300" cy="959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37"/>
              </a:lnSpc>
              <a:spcBef>
                <a:spcPct val="0"/>
              </a:spcBef>
            </a:pP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Opportunity</a:t>
            </a:r>
            <a:endParaRPr lang="en-US" sz="19900" dirty="0">
              <a:solidFill>
                <a:srgbClr val="000000"/>
              </a:solidFill>
              <a:latin typeface="Times New Roman" panose="02020603050405020304" pitchFamily="18" charset="0"/>
              <a:ea typeface="League Spartan"/>
              <a:cs typeface="Times New Roman" panose="02020603050405020304" pitchFamily="18" charset="0"/>
              <a:sym typeface="League Spartan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683521" y="3788783"/>
            <a:ext cx="1650206" cy="142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6"/>
              </a:lnSpc>
              <a:spcBef>
                <a:spcPct val="0"/>
              </a:spcBef>
            </a:pPr>
            <a:r>
              <a:rPr lang="en-US" sz="8304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</a:p>
        </p:txBody>
      </p:sp>
      <p:grpSp>
        <p:nvGrpSpPr>
          <p:cNvPr id="37" name="Group 3">
            <a:extLst>
              <a:ext uri="{FF2B5EF4-FFF2-40B4-BE49-F238E27FC236}">
                <a16:creationId xmlns:a16="http://schemas.microsoft.com/office/drawing/2014/main" id="{2D5DF0AB-CBA5-DFB5-817C-E434AC5C62F7}"/>
              </a:ext>
            </a:extLst>
          </p:cNvPr>
          <p:cNvGrpSpPr/>
          <p:nvPr/>
        </p:nvGrpSpPr>
        <p:grpSpPr>
          <a:xfrm>
            <a:off x="8792933" y="3335231"/>
            <a:ext cx="2094217" cy="2051805"/>
            <a:chOff x="0" y="0"/>
            <a:chExt cx="812800" cy="812800"/>
          </a:xfrm>
        </p:grpSpPr>
        <p:sp>
          <p:nvSpPr>
            <p:cNvPr id="38" name="Freeform 4">
              <a:extLst>
                <a:ext uri="{FF2B5EF4-FFF2-40B4-BE49-F238E27FC236}">
                  <a16:creationId xmlns:a16="http://schemas.microsoft.com/office/drawing/2014/main" id="{FC662B4E-BE79-FA75-B1FD-73E4F939292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39" name="TextBox 5">
              <a:extLst>
                <a:ext uri="{FF2B5EF4-FFF2-40B4-BE49-F238E27FC236}">
                  <a16:creationId xmlns:a16="http://schemas.microsoft.com/office/drawing/2014/main" id="{CA530F5E-2B9C-C1FE-7F34-1825F616FBC3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352557" y="3722731"/>
            <a:ext cx="1650206" cy="142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6"/>
              </a:lnSpc>
              <a:spcBef>
                <a:spcPct val="0"/>
              </a:spcBef>
            </a:pPr>
            <a:r>
              <a:rPr lang="en-US" sz="8304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014938" y="3650748"/>
            <a:ext cx="1650206" cy="142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6"/>
              </a:lnSpc>
              <a:spcBef>
                <a:spcPct val="0"/>
              </a:spcBef>
            </a:pPr>
            <a:r>
              <a:rPr lang="en-US" sz="8304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56711" y="5668093"/>
            <a:ext cx="2490958" cy="2507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800" dirty="0">
                <a:cs typeface="Times New Roman" panose="02020603050405020304" pitchFamily="18" charset="0"/>
              </a:rPr>
              <a:t>Malawi land registry reform under 2063 Vision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5824200" y="3409473"/>
            <a:ext cx="1435100" cy="1764780"/>
            <a:chOff x="0" y="0"/>
            <a:chExt cx="377969" cy="46479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77969" cy="464798"/>
            </a:xfrm>
            <a:custGeom>
              <a:avLst/>
              <a:gdLst/>
              <a:ahLst/>
              <a:cxnLst/>
              <a:rect l="l" t="t" r="r" b="b"/>
              <a:pathLst>
                <a:path w="377969" h="464798">
                  <a:moveTo>
                    <a:pt x="188984" y="0"/>
                  </a:moveTo>
                  <a:lnTo>
                    <a:pt x="188984" y="0"/>
                  </a:lnTo>
                  <a:cubicBezTo>
                    <a:pt x="239106" y="0"/>
                    <a:pt x="287175" y="19911"/>
                    <a:pt x="322616" y="55352"/>
                  </a:cubicBezTo>
                  <a:cubicBezTo>
                    <a:pt x="358058" y="90794"/>
                    <a:pt x="377969" y="138863"/>
                    <a:pt x="377969" y="188984"/>
                  </a:cubicBezTo>
                  <a:lnTo>
                    <a:pt x="377969" y="275814"/>
                  </a:lnTo>
                  <a:cubicBezTo>
                    <a:pt x="377969" y="380187"/>
                    <a:pt x="293358" y="464798"/>
                    <a:pt x="188984" y="464798"/>
                  </a:cubicBezTo>
                  <a:lnTo>
                    <a:pt x="188984" y="464798"/>
                  </a:lnTo>
                  <a:cubicBezTo>
                    <a:pt x="138863" y="464798"/>
                    <a:pt x="90794" y="444887"/>
                    <a:pt x="55352" y="409446"/>
                  </a:cubicBezTo>
                  <a:cubicBezTo>
                    <a:pt x="19911" y="374004"/>
                    <a:pt x="0" y="325935"/>
                    <a:pt x="0" y="275814"/>
                  </a:cubicBezTo>
                  <a:lnTo>
                    <a:pt x="0" y="188984"/>
                  </a:lnTo>
                  <a:cubicBezTo>
                    <a:pt x="0" y="84611"/>
                    <a:pt x="84611" y="0"/>
                    <a:pt x="188984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377969" cy="512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-1108617" y="5351508"/>
            <a:ext cx="1435100" cy="5880217"/>
            <a:chOff x="0" y="0"/>
            <a:chExt cx="377969" cy="154869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77969" cy="1548699"/>
            </a:xfrm>
            <a:custGeom>
              <a:avLst/>
              <a:gdLst/>
              <a:ahLst/>
              <a:cxnLst/>
              <a:rect l="l" t="t" r="r" b="b"/>
              <a:pathLst>
                <a:path w="377969" h="1548699">
                  <a:moveTo>
                    <a:pt x="188984" y="0"/>
                  </a:moveTo>
                  <a:lnTo>
                    <a:pt x="188984" y="0"/>
                  </a:lnTo>
                  <a:cubicBezTo>
                    <a:pt x="239106" y="0"/>
                    <a:pt x="287175" y="19911"/>
                    <a:pt x="322616" y="55352"/>
                  </a:cubicBezTo>
                  <a:cubicBezTo>
                    <a:pt x="358058" y="90794"/>
                    <a:pt x="377969" y="138863"/>
                    <a:pt x="377969" y="188984"/>
                  </a:cubicBezTo>
                  <a:lnTo>
                    <a:pt x="377969" y="1359715"/>
                  </a:lnTo>
                  <a:cubicBezTo>
                    <a:pt x="377969" y="1464088"/>
                    <a:pt x="293358" y="1548699"/>
                    <a:pt x="188984" y="1548699"/>
                  </a:cubicBezTo>
                  <a:lnTo>
                    <a:pt x="188984" y="1548699"/>
                  </a:lnTo>
                  <a:cubicBezTo>
                    <a:pt x="138863" y="1548699"/>
                    <a:pt x="90794" y="1528788"/>
                    <a:pt x="55352" y="1493347"/>
                  </a:cubicBezTo>
                  <a:cubicBezTo>
                    <a:pt x="19911" y="1457905"/>
                    <a:pt x="0" y="1409836"/>
                    <a:pt x="0" y="1359715"/>
                  </a:cubicBezTo>
                  <a:lnTo>
                    <a:pt x="0" y="188984"/>
                  </a:lnTo>
                  <a:cubicBezTo>
                    <a:pt x="0" y="84611"/>
                    <a:pt x="84611" y="0"/>
                    <a:pt x="188984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377969" cy="1596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31" name="TextBox 20">
            <a:extLst>
              <a:ext uri="{FF2B5EF4-FFF2-40B4-BE49-F238E27FC236}">
                <a16:creationId xmlns:a16="http://schemas.microsoft.com/office/drawing/2014/main" id="{BEBFDF0A-9CDE-C1A5-6060-D4549D91031D}"/>
              </a:ext>
            </a:extLst>
          </p:cNvPr>
          <p:cNvSpPr txBox="1"/>
          <p:nvPr/>
        </p:nvSpPr>
        <p:spPr>
          <a:xfrm>
            <a:off x="5194945" y="5643119"/>
            <a:ext cx="2490958" cy="2518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800" dirty="0"/>
              <a:t>Over 10 million rural landowners and growing urban market</a:t>
            </a:r>
          </a:p>
        </p:txBody>
      </p:sp>
      <p:sp>
        <p:nvSpPr>
          <p:cNvPr id="32" name="TextBox 20">
            <a:extLst>
              <a:ext uri="{FF2B5EF4-FFF2-40B4-BE49-F238E27FC236}">
                <a16:creationId xmlns:a16="http://schemas.microsoft.com/office/drawing/2014/main" id="{644CDE0D-0F71-297B-B263-56AD86ED1F13}"/>
              </a:ext>
            </a:extLst>
          </p:cNvPr>
          <p:cNvSpPr txBox="1"/>
          <p:nvPr/>
        </p:nvSpPr>
        <p:spPr>
          <a:xfrm>
            <a:off x="9116131" y="5635202"/>
            <a:ext cx="2490958" cy="3811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800" dirty="0"/>
              <a:t>Diaspora remittances (over $250M/year) seeking safe land investments</a:t>
            </a: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8F9E6E28-7508-9672-0991-5860D629D543}"/>
              </a:ext>
            </a:extLst>
          </p:cNvPr>
          <p:cNvSpPr txBox="1"/>
          <p:nvPr/>
        </p:nvSpPr>
        <p:spPr>
          <a:xfrm>
            <a:off x="13037317" y="5635202"/>
            <a:ext cx="2490958" cy="3164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800" dirty="0"/>
              <a:t>Scalable across SADC and East Africa where land issues persist</a:t>
            </a:r>
          </a:p>
        </p:txBody>
      </p:sp>
      <p:grpSp>
        <p:nvGrpSpPr>
          <p:cNvPr id="40" name="Group 3">
            <a:extLst>
              <a:ext uri="{FF2B5EF4-FFF2-40B4-BE49-F238E27FC236}">
                <a16:creationId xmlns:a16="http://schemas.microsoft.com/office/drawing/2014/main" id="{3F10E23F-B54A-6D3C-A392-9B13524725C1}"/>
              </a:ext>
            </a:extLst>
          </p:cNvPr>
          <p:cNvGrpSpPr/>
          <p:nvPr/>
        </p:nvGrpSpPr>
        <p:grpSpPr>
          <a:xfrm>
            <a:off x="12598650" y="3360225"/>
            <a:ext cx="2094217" cy="2051805"/>
            <a:chOff x="0" y="0"/>
            <a:chExt cx="812800" cy="812800"/>
          </a:xfrm>
        </p:grpSpPr>
        <p:sp>
          <p:nvSpPr>
            <p:cNvPr id="41" name="Freeform 4">
              <a:extLst>
                <a:ext uri="{FF2B5EF4-FFF2-40B4-BE49-F238E27FC236}">
                  <a16:creationId xmlns:a16="http://schemas.microsoft.com/office/drawing/2014/main" id="{764EFA4C-684A-8B2D-826E-0865D73DBEE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42" name="TextBox 5">
              <a:extLst>
                <a:ext uri="{FF2B5EF4-FFF2-40B4-BE49-F238E27FC236}">
                  <a16:creationId xmlns:a16="http://schemas.microsoft.com/office/drawing/2014/main" id="{51AD1809-C8E3-F914-1B77-995EA6B9F2E5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43" name="TextBox 19">
            <a:extLst>
              <a:ext uri="{FF2B5EF4-FFF2-40B4-BE49-F238E27FC236}">
                <a16:creationId xmlns:a16="http://schemas.microsoft.com/office/drawing/2014/main" id="{B709DE95-20E6-7D17-A6D3-176531F62939}"/>
              </a:ext>
            </a:extLst>
          </p:cNvPr>
          <p:cNvSpPr txBox="1"/>
          <p:nvPr/>
        </p:nvSpPr>
        <p:spPr>
          <a:xfrm>
            <a:off x="12944495" y="3716754"/>
            <a:ext cx="1650206" cy="14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6"/>
              </a:lnSpc>
              <a:spcBef>
                <a:spcPct val="0"/>
              </a:spcBef>
            </a:pPr>
            <a:r>
              <a:rPr lang="en-MW" sz="8304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4</a:t>
            </a:r>
            <a:endParaRPr lang="en-US" sz="8304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B47A1C9F-2B2F-4C43-A34D-F94BA6EC2B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15858836" y="-162774"/>
            <a:ext cx="1935500" cy="22083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965450"/>
            <a:ext cx="450850" cy="4356100"/>
            <a:chOff x="0" y="0"/>
            <a:chExt cx="118742" cy="11472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8742" cy="1147286"/>
            </a:xfrm>
            <a:custGeom>
              <a:avLst/>
              <a:gdLst/>
              <a:ahLst/>
              <a:cxnLst/>
              <a:rect l="l" t="t" r="r" b="b"/>
              <a:pathLst>
                <a:path w="118742" h="1147286">
                  <a:moveTo>
                    <a:pt x="0" y="0"/>
                  </a:moveTo>
                  <a:lnTo>
                    <a:pt x="118742" y="0"/>
                  </a:lnTo>
                  <a:lnTo>
                    <a:pt x="118742" y="1147286"/>
                  </a:lnTo>
                  <a:lnTo>
                    <a:pt x="0" y="1147286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8742" cy="11949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9448800" y="1111231"/>
            <a:ext cx="7490000" cy="7613670"/>
          </a:xfrm>
          <a:custGeom>
            <a:avLst/>
            <a:gdLst/>
            <a:ahLst/>
            <a:cxnLst/>
            <a:rect l="l" t="t" r="r" b="b"/>
            <a:pathLst>
              <a:path w="9015239" h="8064541">
                <a:moveTo>
                  <a:pt x="0" y="0"/>
                </a:moveTo>
                <a:lnTo>
                  <a:pt x="9015239" y="0"/>
                </a:lnTo>
                <a:lnTo>
                  <a:pt x="9015239" y="8064540"/>
                </a:lnTo>
                <a:lnTo>
                  <a:pt x="0" y="80645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790700" y="705934"/>
            <a:ext cx="4845595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Model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667000" y="2400300"/>
            <a:ext cx="4845595" cy="63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One-time NFT minting fee per land registration</a:t>
            </a:r>
            <a:endParaRPr lang="en-M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Transaction fees on peer-to-peer land sales</a:t>
            </a:r>
            <a:endParaRPr lang="en-M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API licensing  e.g.  banks</a:t>
            </a:r>
            <a:endParaRPr lang="en-M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B2G contracts for land digitization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20C17F-463D-4662-93EE-2AC48CA696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16395009" y="-199577"/>
            <a:ext cx="1587296" cy="18110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15452997" y="8991099"/>
            <a:ext cx="1878686" cy="469671"/>
          </a:xfrm>
          <a:custGeom>
            <a:avLst/>
            <a:gdLst/>
            <a:ahLst/>
            <a:cxnLst/>
            <a:rect l="l" t="t" r="r" b="b"/>
            <a:pathLst>
              <a:path w="1878686" h="469671">
                <a:moveTo>
                  <a:pt x="0" y="0"/>
                </a:moveTo>
                <a:lnTo>
                  <a:pt x="1878686" y="0"/>
                </a:lnTo>
                <a:lnTo>
                  <a:pt x="1878686" y="469672"/>
                </a:lnTo>
                <a:lnTo>
                  <a:pt x="0" y="4696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0" y="1217820"/>
            <a:ext cx="4641850" cy="699565"/>
            <a:chOff x="0" y="0"/>
            <a:chExt cx="1222545" cy="1842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22545" cy="184248"/>
            </a:xfrm>
            <a:custGeom>
              <a:avLst/>
              <a:gdLst/>
              <a:ahLst/>
              <a:cxnLst/>
              <a:rect l="l" t="t" r="r" b="b"/>
              <a:pathLst>
                <a:path w="1222545" h="184248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926615" y="1559990"/>
            <a:ext cx="6434770" cy="992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18"/>
              </a:lnSpc>
              <a:spcBef>
                <a:spcPct val="0"/>
              </a:spcBef>
            </a:pPr>
            <a:r>
              <a:rPr lang="en-US" sz="4800" b="1" dirty="0"/>
              <a:t>Competitive Landscape</a:t>
            </a:r>
            <a:endParaRPr lang="en-US" sz="6013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3646150" y="1217820"/>
            <a:ext cx="4641850" cy="699565"/>
            <a:chOff x="0" y="0"/>
            <a:chExt cx="1222545" cy="1842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22545" cy="184248"/>
            </a:xfrm>
            <a:custGeom>
              <a:avLst/>
              <a:gdLst/>
              <a:ahLst/>
              <a:cxnLst/>
              <a:rect l="l" t="t" r="r" b="b"/>
              <a:pathLst>
                <a:path w="1222545" h="184248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5AB91C6-E025-C9BF-8700-F10EB9CB9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963168"/>
              </p:ext>
            </p:extLst>
          </p:nvPr>
        </p:nvGraphicFramePr>
        <p:xfrm>
          <a:off x="990600" y="2777570"/>
          <a:ext cx="15925800" cy="5399063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2654300">
                  <a:extLst>
                    <a:ext uri="{9D8B030D-6E8A-4147-A177-3AD203B41FA5}">
                      <a16:colId xmlns:a16="http://schemas.microsoft.com/office/drawing/2014/main" val="193095836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2924607913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3511908998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3407682709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3833433051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603632953"/>
                    </a:ext>
                  </a:extLst>
                </a:gridCol>
              </a:tblGrid>
              <a:tr h="1183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Platform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Geography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Marketplace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NFT Land Proof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GPS Mapping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Dispute Resolution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935506"/>
                  </a:ext>
                </a:extLst>
              </a:tr>
              <a:tr h="1183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LandGuard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Malawi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Yes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Yes (ERC-1155)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Yes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Yes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5712156"/>
                  </a:ext>
                </a:extLst>
              </a:tr>
              <a:tr h="1010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Bitland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Ghana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No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Yes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Partial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No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9315006"/>
                  </a:ext>
                </a:extLst>
              </a:tr>
              <a:tr h="1010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Seso Global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Nigeria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Yes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No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No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No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1021010"/>
                  </a:ext>
                </a:extLst>
              </a:tr>
              <a:tr h="1010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Ubitquity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Global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No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Yes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No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</a:rPr>
                        <a:t>No</a:t>
                      </a:r>
                      <a:endParaRPr lang="en-US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9407628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FF6C2548-EFD0-472B-93BD-E8D6734413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8223651" y="-182754"/>
            <a:ext cx="1840697" cy="21001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F1179-E7E6-EE2E-C3E4-3287002F4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0176ED4-1C53-B867-EEE8-0905D8FF6C2C}"/>
              </a:ext>
            </a:extLst>
          </p:cNvPr>
          <p:cNvGrpSpPr>
            <a:grpSpLocks noChangeAspect="1"/>
          </p:cNvGrpSpPr>
          <p:nvPr/>
        </p:nvGrpSpPr>
        <p:grpSpPr>
          <a:xfrm>
            <a:off x="663883" y="2777354"/>
            <a:ext cx="2362200" cy="2361931"/>
            <a:chOff x="0" y="0"/>
            <a:chExt cx="6350013" cy="634928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9D91E4B-74BF-CA90-006B-C035E17221CB}"/>
                </a:ext>
              </a:extLst>
            </p:cNvPr>
            <p:cNvSpPr/>
            <p:nvPr/>
          </p:nvSpPr>
          <p:spPr>
            <a:xfrm>
              <a:off x="-95250" y="-95136"/>
              <a:ext cx="6540525" cy="6539573"/>
            </a:xfrm>
            <a:custGeom>
              <a:avLst/>
              <a:gdLst/>
              <a:ahLst/>
              <a:cxnLst/>
              <a:rect l="l" t="t" r="r" b="b"/>
              <a:pathLst>
                <a:path w="6540525" h="6539573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grpFill/>
          </p:spPr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9F44CD7A-DC0F-716F-9405-AC297673CE51}"/>
              </a:ext>
            </a:extLst>
          </p:cNvPr>
          <p:cNvSpPr/>
          <p:nvPr/>
        </p:nvSpPr>
        <p:spPr>
          <a:xfrm>
            <a:off x="15452997" y="8991099"/>
            <a:ext cx="1878686" cy="469671"/>
          </a:xfrm>
          <a:custGeom>
            <a:avLst/>
            <a:gdLst/>
            <a:ahLst/>
            <a:cxnLst/>
            <a:rect l="l" t="t" r="r" b="b"/>
            <a:pathLst>
              <a:path w="1878686" h="469671">
                <a:moveTo>
                  <a:pt x="0" y="0"/>
                </a:moveTo>
                <a:lnTo>
                  <a:pt x="1878686" y="0"/>
                </a:lnTo>
                <a:lnTo>
                  <a:pt x="1878686" y="469672"/>
                </a:lnTo>
                <a:lnTo>
                  <a:pt x="0" y="4696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730F2AAD-2BFF-ADA6-D556-0D1182E3252D}"/>
              </a:ext>
            </a:extLst>
          </p:cNvPr>
          <p:cNvGrpSpPr/>
          <p:nvPr/>
        </p:nvGrpSpPr>
        <p:grpSpPr>
          <a:xfrm>
            <a:off x="0" y="1217820"/>
            <a:ext cx="4641850" cy="699565"/>
            <a:chOff x="0" y="0"/>
            <a:chExt cx="1222545" cy="18424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45AAFE6-7848-A5FC-B396-ACE0DB9232BA}"/>
                </a:ext>
              </a:extLst>
            </p:cNvPr>
            <p:cNvSpPr/>
            <p:nvPr/>
          </p:nvSpPr>
          <p:spPr>
            <a:xfrm>
              <a:off x="0" y="0"/>
              <a:ext cx="1222545" cy="184248"/>
            </a:xfrm>
            <a:custGeom>
              <a:avLst/>
              <a:gdLst/>
              <a:ahLst/>
              <a:cxnLst/>
              <a:rect l="l" t="t" r="r" b="b"/>
              <a:pathLst>
                <a:path w="1222545" h="184248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E607E11A-3048-AE17-02B1-5D6380763E8E}"/>
                </a:ext>
              </a:extLst>
            </p:cNvPr>
            <p:cNvSpPr txBox="1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CBA30525-2899-2A8A-709F-8DA6EB065880}"/>
              </a:ext>
            </a:extLst>
          </p:cNvPr>
          <p:cNvSpPr txBox="1"/>
          <p:nvPr/>
        </p:nvSpPr>
        <p:spPr>
          <a:xfrm>
            <a:off x="5881534" y="1078882"/>
            <a:ext cx="6434770" cy="103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18"/>
              </a:lnSpc>
              <a:spcBef>
                <a:spcPct val="0"/>
              </a:spcBef>
            </a:pPr>
            <a:r>
              <a:rPr lang="en-MW" sz="6013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TEAM</a:t>
            </a:r>
            <a:endParaRPr lang="en-US" sz="6013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F6BF1542-4154-8A0E-9FA3-273B631909C2}"/>
              </a:ext>
            </a:extLst>
          </p:cNvPr>
          <p:cNvGrpSpPr/>
          <p:nvPr/>
        </p:nvGrpSpPr>
        <p:grpSpPr>
          <a:xfrm>
            <a:off x="13646150" y="1217820"/>
            <a:ext cx="4641850" cy="699565"/>
            <a:chOff x="0" y="0"/>
            <a:chExt cx="1222545" cy="184248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D3954647-66DA-D481-D839-3254D1E42A6F}"/>
                </a:ext>
              </a:extLst>
            </p:cNvPr>
            <p:cNvSpPr/>
            <p:nvPr/>
          </p:nvSpPr>
          <p:spPr>
            <a:xfrm>
              <a:off x="0" y="0"/>
              <a:ext cx="1222545" cy="184248"/>
            </a:xfrm>
            <a:custGeom>
              <a:avLst/>
              <a:gdLst/>
              <a:ahLst/>
              <a:cxnLst/>
              <a:rect l="l" t="t" r="r" b="b"/>
              <a:pathLst>
                <a:path w="1222545" h="184248">
                  <a:moveTo>
                    <a:pt x="0" y="0"/>
                  </a:moveTo>
                  <a:lnTo>
                    <a:pt x="1222545" y="0"/>
                  </a:lnTo>
                  <a:lnTo>
                    <a:pt x="1222545" y="184248"/>
                  </a:lnTo>
                  <a:lnTo>
                    <a:pt x="0" y="184248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C961098C-F235-A94A-C038-31777789D2B2}"/>
                </a:ext>
              </a:extLst>
            </p:cNvPr>
            <p:cNvSpPr txBox="1"/>
            <p:nvPr/>
          </p:nvSpPr>
          <p:spPr>
            <a:xfrm>
              <a:off x="0" y="-47625"/>
              <a:ext cx="1222545" cy="231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8" name="Group 2">
            <a:extLst>
              <a:ext uri="{FF2B5EF4-FFF2-40B4-BE49-F238E27FC236}">
                <a16:creationId xmlns:a16="http://schemas.microsoft.com/office/drawing/2014/main" id="{722D20BE-44B3-CA74-0D13-078E598DCFA1}"/>
              </a:ext>
            </a:extLst>
          </p:cNvPr>
          <p:cNvGrpSpPr>
            <a:grpSpLocks noChangeAspect="1"/>
          </p:cNvGrpSpPr>
          <p:nvPr/>
        </p:nvGrpSpPr>
        <p:grpSpPr>
          <a:xfrm>
            <a:off x="454085" y="7106459"/>
            <a:ext cx="2362200" cy="2361931"/>
            <a:chOff x="0" y="0"/>
            <a:chExt cx="6350013" cy="6349289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1DC71BCE-A372-D5C5-D24D-3DFD8F5928E7}"/>
                </a:ext>
              </a:extLst>
            </p:cNvPr>
            <p:cNvSpPr/>
            <p:nvPr/>
          </p:nvSpPr>
          <p:spPr>
            <a:xfrm>
              <a:off x="-95250" y="-95136"/>
              <a:ext cx="6540525" cy="6539573"/>
            </a:xfrm>
            <a:custGeom>
              <a:avLst/>
              <a:gdLst/>
              <a:ahLst/>
              <a:cxnLst/>
              <a:rect l="l" t="t" r="r" b="b"/>
              <a:pathLst>
                <a:path w="6540525" h="6539573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grpFill/>
          </p:spPr>
        </p:sp>
      </p:grpSp>
      <p:grpSp>
        <p:nvGrpSpPr>
          <p:cNvPr id="22" name="Group 2">
            <a:extLst>
              <a:ext uri="{FF2B5EF4-FFF2-40B4-BE49-F238E27FC236}">
                <a16:creationId xmlns:a16="http://schemas.microsoft.com/office/drawing/2014/main" id="{F08D3556-DC5F-A7CF-F337-8C8D29FED4C6}"/>
              </a:ext>
            </a:extLst>
          </p:cNvPr>
          <p:cNvGrpSpPr>
            <a:grpSpLocks noChangeAspect="1"/>
          </p:cNvGrpSpPr>
          <p:nvPr/>
        </p:nvGrpSpPr>
        <p:grpSpPr>
          <a:xfrm>
            <a:off x="14785975" y="3993714"/>
            <a:ext cx="2362200" cy="2361931"/>
            <a:chOff x="0" y="0"/>
            <a:chExt cx="6350013" cy="6349289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BFB124A3-426B-CEDD-222A-3F6E370900F7}"/>
                </a:ext>
              </a:extLst>
            </p:cNvPr>
            <p:cNvSpPr/>
            <p:nvPr/>
          </p:nvSpPr>
          <p:spPr>
            <a:xfrm>
              <a:off x="-95250" y="-95136"/>
              <a:ext cx="6540525" cy="6539573"/>
            </a:xfrm>
            <a:custGeom>
              <a:avLst/>
              <a:gdLst/>
              <a:ahLst/>
              <a:cxnLst/>
              <a:rect l="l" t="t" r="r" b="b"/>
              <a:pathLst>
                <a:path w="6540525" h="6539573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grpFill/>
          </p:spPr>
        </p:sp>
      </p:grpSp>
      <p:grpSp>
        <p:nvGrpSpPr>
          <p:cNvPr id="24" name="Group 2">
            <a:extLst>
              <a:ext uri="{FF2B5EF4-FFF2-40B4-BE49-F238E27FC236}">
                <a16:creationId xmlns:a16="http://schemas.microsoft.com/office/drawing/2014/main" id="{8344803D-4040-1DFF-1114-5E66EE79DDB5}"/>
              </a:ext>
            </a:extLst>
          </p:cNvPr>
          <p:cNvGrpSpPr>
            <a:grpSpLocks noChangeAspect="1"/>
          </p:cNvGrpSpPr>
          <p:nvPr/>
        </p:nvGrpSpPr>
        <p:grpSpPr>
          <a:xfrm>
            <a:off x="8011653" y="6972569"/>
            <a:ext cx="2362200" cy="2361931"/>
            <a:chOff x="0" y="0"/>
            <a:chExt cx="6350013" cy="6349289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C9BA514F-4062-534B-E310-435802BEA932}"/>
                </a:ext>
              </a:extLst>
            </p:cNvPr>
            <p:cNvSpPr/>
            <p:nvPr/>
          </p:nvSpPr>
          <p:spPr>
            <a:xfrm>
              <a:off x="-95250" y="-95136"/>
              <a:ext cx="6540525" cy="6539573"/>
            </a:xfrm>
            <a:custGeom>
              <a:avLst/>
              <a:gdLst/>
              <a:ahLst/>
              <a:cxnLst/>
              <a:rect l="l" t="t" r="r" b="b"/>
              <a:pathLst>
                <a:path w="6540525" h="6539573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grpFill/>
          </p:spPr>
        </p:sp>
      </p:grpSp>
      <p:grpSp>
        <p:nvGrpSpPr>
          <p:cNvPr id="26" name="Group 2">
            <a:extLst>
              <a:ext uri="{FF2B5EF4-FFF2-40B4-BE49-F238E27FC236}">
                <a16:creationId xmlns:a16="http://schemas.microsoft.com/office/drawing/2014/main" id="{6341209D-6BBA-BE77-A04C-2AC41ED21F8E}"/>
              </a:ext>
            </a:extLst>
          </p:cNvPr>
          <p:cNvGrpSpPr>
            <a:grpSpLocks noChangeAspect="1"/>
          </p:cNvGrpSpPr>
          <p:nvPr/>
        </p:nvGrpSpPr>
        <p:grpSpPr>
          <a:xfrm>
            <a:off x="7976216" y="2777355"/>
            <a:ext cx="2362200" cy="2361931"/>
            <a:chOff x="0" y="0"/>
            <a:chExt cx="6350013" cy="6349289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0C1EC0F3-6150-A0CA-8FA1-136634A25928}"/>
                </a:ext>
              </a:extLst>
            </p:cNvPr>
            <p:cNvSpPr/>
            <p:nvPr/>
          </p:nvSpPr>
          <p:spPr>
            <a:xfrm>
              <a:off x="-95250" y="-95136"/>
              <a:ext cx="6540525" cy="6539573"/>
            </a:xfrm>
            <a:custGeom>
              <a:avLst/>
              <a:gdLst/>
              <a:ahLst/>
              <a:cxnLst/>
              <a:rect l="l" t="t" r="r" b="b"/>
              <a:pathLst>
                <a:path w="6540525" h="6539573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8E05E1F-EC6D-219A-14B6-AACFE08950F1}"/>
              </a:ext>
            </a:extLst>
          </p:cNvPr>
          <p:cNvSpPr txBox="1"/>
          <p:nvPr/>
        </p:nvSpPr>
        <p:spPr>
          <a:xfrm>
            <a:off x="3414811" y="3358156"/>
            <a:ext cx="25808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W" sz="2400" b="1" dirty="0"/>
              <a:t>Prince Nsusa</a:t>
            </a:r>
          </a:p>
          <a:p>
            <a:r>
              <a:rPr lang="en-MW" sz="2000" dirty="0"/>
              <a:t>BSc ICT &amp; Mathematics</a:t>
            </a:r>
          </a:p>
          <a:p>
            <a:r>
              <a:rPr lang="en-US" sz="2000" dirty="0"/>
              <a:t>B</a:t>
            </a:r>
            <a:r>
              <a:rPr lang="en-MW" sz="2000" dirty="0"/>
              <a:t>lockchain Developer</a:t>
            </a:r>
            <a:endParaRPr lang="en-US" sz="2000" dirty="0"/>
          </a:p>
          <a:p>
            <a:r>
              <a:rPr lang="en-US" sz="2000" b="1" dirty="0"/>
              <a:t>Executive Lead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48CA40-78B4-1E12-200C-2BFD211A43D9}"/>
              </a:ext>
            </a:extLst>
          </p:cNvPr>
          <p:cNvSpPr txBox="1"/>
          <p:nvPr/>
        </p:nvSpPr>
        <p:spPr>
          <a:xfrm>
            <a:off x="14762648" y="6391040"/>
            <a:ext cx="3342325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Christopher Manganyera</a:t>
            </a:r>
            <a:endParaRPr lang="en-MW" sz="2400" b="1" dirty="0"/>
          </a:p>
          <a:p>
            <a:r>
              <a:rPr lang="en-MW" sz="2000" dirty="0"/>
              <a:t>B</a:t>
            </a:r>
            <a:r>
              <a:rPr lang="en-US" sz="2000" dirty="0"/>
              <a:t>S</a:t>
            </a:r>
            <a:r>
              <a:rPr lang="en-MW" sz="2000" dirty="0"/>
              <a:t>c </a:t>
            </a:r>
            <a:r>
              <a:rPr lang="en-US" sz="2000" dirty="0"/>
              <a:t>Economics</a:t>
            </a:r>
          </a:p>
          <a:p>
            <a:r>
              <a:rPr lang="en-US" sz="2000" b="1" dirty="0"/>
              <a:t>Finance Officer</a:t>
            </a:r>
            <a:endParaRPr lang="en-MW" sz="2000" b="1" dirty="0"/>
          </a:p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B7B47B-E9D0-95A4-1318-6B1A39A4AF98}"/>
              </a:ext>
            </a:extLst>
          </p:cNvPr>
          <p:cNvSpPr txBox="1"/>
          <p:nvPr/>
        </p:nvSpPr>
        <p:spPr>
          <a:xfrm>
            <a:off x="11074394" y="3496656"/>
            <a:ext cx="248382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Jeremiah Somela</a:t>
            </a:r>
            <a:endParaRPr lang="en-MW" sz="2400" b="1" dirty="0"/>
          </a:p>
          <a:p>
            <a:r>
              <a:rPr lang="en-MW" sz="2000" dirty="0"/>
              <a:t>B</a:t>
            </a:r>
            <a:r>
              <a:rPr lang="en-US" sz="2000" dirty="0"/>
              <a:t>Sc Computer Science</a:t>
            </a:r>
            <a:endParaRPr lang="en-MW" sz="2000" dirty="0"/>
          </a:p>
          <a:p>
            <a:r>
              <a:rPr lang="en-US" sz="2000" dirty="0"/>
              <a:t>B</a:t>
            </a:r>
            <a:r>
              <a:rPr lang="en-MW" sz="2000" dirty="0"/>
              <a:t>lockchain Developer</a:t>
            </a:r>
            <a:endParaRPr lang="en-US" sz="2000" dirty="0"/>
          </a:p>
          <a:p>
            <a:r>
              <a:rPr lang="en-US" sz="2000" b="1" dirty="0"/>
              <a:t>Marketing Officer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FD51C1-6403-1345-70F6-1413B85837FE}"/>
              </a:ext>
            </a:extLst>
          </p:cNvPr>
          <p:cNvSpPr txBox="1"/>
          <p:nvPr/>
        </p:nvSpPr>
        <p:spPr>
          <a:xfrm>
            <a:off x="10644053" y="7489598"/>
            <a:ext cx="291868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Blessings Kapalamula</a:t>
            </a:r>
            <a:endParaRPr lang="en-MW" sz="2400" b="1" dirty="0"/>
          </a:p>
          <a:p>
            <a:r>
              <a:rPr lang="en-MW" sz="2000" dirty="0"/>
              <a:t>B</a:t>
            </a:r>
            <a:r>
              <a:rPr lang="en-US" sz="2000" dirty="0"/>
              <a:t>S</a:t>
            </a:r>
            <a:r>
              <a:rPr lang="en-MW" sz="2000" dirty="0"/>
              <a:t>c </a:t>
            </a:r>
            <a:r>
              <a:rPr lang="en-US" sz="2000" dirty="0"/>
              <a:t>Renewable Energy</a:t>
            </a:r>
            <a:endParaRPr lang="en-MW" sz="2000" dirty="0"/>
          </a:p>
          <a:p>
            <a:r>
              <a:rPr lang="en-US" sz="2000" dirty="0"/>
              <a:t>Web2</a:t>
            </a:r>
            <a:r>
              <a:rPr lang="en-MW" sz="2000" dirty="0"/>
              <a:t> Developer</a:t>
            </a:r>
            <a:endParaRPr lang="en-US" sz="2000" dirty="0"/>
          </a:p>
          <a:p>
            <a:r>
              <a:rPr lang="en-US" sz="2000" b="1" dirty="0"/>
              <a:t>Technology Officer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A896153-4FDF-924D-250A-44ADC888EE77}"/>
              </a:ext>
            </a:extLst>
          </p:cNvPr>
          <p:cNvSpPr txBox="1"/>
          <p:nvPr/>
        </p:nvSpPr>
        <p:spPr>
          <a:xfrm>
            <a:off x="3473036" y="7825761"/>
            <a:ext cx="21226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W" sz="2400" b="1" dirty="0"/>
              <a:t>Pri</a:t>
            </a:r>
            <a:r>
              <a:rPr lang="en-US" sz="2400" b="1" dirty="0"/>
              <a:t>sca Chifisi</a:t>
            </a:r>
            <a:endParaRPr lang="en-MW" sz="2400" b="1" dirty="0"/>
          </a:p>
          <a:p>
            <a:r>
              <a:rPr lang="en-MW" sz="2000" dirty="0"/>
              <a:t>B</a:t>
            </a:r>
            <a:r>
              <a:rPr lang="en-US" sz="2000" dirty="0"/>
              <a:t>S</a:t>
            </a:r>
            <a:r>
              <a:rPr lang="en-MW" sz="2000" dirty="0"/>
              <a:t>c </a:t>
            </a:r>
            <a:r>
              <a:rPr lang="en-US" sz="2000" dirty="0"/>
              <a:t> Agriculture</a:t>
            </a:r>
            <a:endParaRPr lang="en-MW" sz="2000" dirty="0"/>
          </a:p>
          <a:p>
            <a:r>
              <a:rPr lang="en-US" sz="2000" b="1" dirty="0"/>
              <a:t>Operations officer</a:t>
            </a:r>
          </a:p>
        </p:txBody>
      </p:sp>
    </p:spTree>
    <p:extLst>
      <p:ext uri="{BB962C8B-B14F-4D97-AF65-F5344CB8AC3E}">
        <p14:creationId xmlns:p14="http://schemas.microsoft.com/office/powerpoint/2010/main" val="1982833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43054" y="876300"/>
            <a:ext cx="6046657" cy="8320365"/>
            <a:chOff x="0" y="0"/>
            <a:chExt cx="1854200" cy="2551430"/>
          </a:xfrm>
        </p:grpSpPr>
        <p:sp>
          <p:nvSpPr>
            <p:cNvPr id="3" name="Freeform 3"/>
            <p:cNvSpPr/>
            <p:nvPr/>
          </p:nvSpPr>
          <p:spPr>
            <a:xfrm>
              <a:off x="5080" y="41910"/>
              <a:ext cx="1849120" cy="2509520"/>
            </a:xfrm>
            <a:custGeom>
              <a:avLst/>
              <a:gdLst/>
              <a:ahLst/>
              <a:cxnLst/>
              <a:rect l="l" t="t" r="r" b="b"/>
              <a:pathLst>
                <a:path w="1849120" h="2509520">
                  <a:moveTo>
                    <a:pt x="1849120" y="2509520"/>
                  </a:moveTo>
                  <a:lnTo>
                    <a:pt x="27940" y="2509520"/>
                  </a:lnTo>
                  <a:lnTo>
                    <a:pt x="0" y="2467610"/>
                  </a:lnTo>
                  <a:lnTo>
                    <a:pt x="27940" y="0"/>
                  </a:lnTo>
                  <a:lnTo>
                    <a:pt x="1849120" y="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19050" y="15240"/>
              <a:ext cx="1823720" cy="2526030"/>
            </a:xfrm>
            <a:custGeom>
              <a:avLst/>
              <a:gdLst/>
              <a:ahLst/>
              <a:cxnLst/>
              <a:rect l="l" t="t" r="r" b="b"/>
              <a:pathLst>
                <a:path w="1823720" h="2526030">
                  <a:moveTo>
                    <a:pt x="1823720" y="2526030"/>
                  </a:moveTo>
                  <a:lnTo>
                    <a:pt x="27940" y="2526030"/>
                  </a:lnTo>
                  <a:lnTo>
                    <a:pt x="0" y="2482850"/>
                  </a:lnTo>
                  <a:lnTo>
                    <a:pt x="27940" y="16510"/>
                  </a:lnTo>
                  <a:lnTo>
                    <a:pt x="1800860" y="0"/>
                  </a:lnTo>
                  <a:lnTo>
                    <a:pt x="1823720" y="4191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1821180" cy="2509520"/>
            </a:xfrm>
            <a:custGeom>
              <a:avLst/>
              <a:gdLst/>
              <a:ahLst/>
              <a:cxnLst/>
              <a:rect l="l" t="t" r="r" b="b"/>
              <a:pathLst>
                <a:path w="1821180" h="2509520">
                  <a:moveTo>
                    <a:pt x="0" y="0"/>
                  </a:moveTo>
                  <a:lnTo>
                    <a:pt x="1821180" y="0"/>
                  </a:lnTo>
                  <a:lnTo>
                    <a:pt x="1821180" y="2509520"/>
                  </a:lnTo>
                  <a:lnTo>
                    <a:pt x="0" y="2509520"/>
                  </a:lnTo>
                  <a:close/>
                </a:path>
              </a:pathLst>
            </a:custGeom>
            <a:solidFill>
              <a:srgbClr val="EDC254"/>
            </a:solidFill>
          </p:spPr>
        </p:sp>
        <p:sp>
          <p:nvSpPr>
            <p:cNvPr id="6" name="Freeform 6"/>
            <p:cNvSpPr/>
            <p:nvPr/>
          </p:nvSpPr>
          <p:spPr>
            <a:xfrm flipH="1">
              <a:off x="123190" y="52070"/>
              <a:ext cx="1642110" cy="2405380"/>
            </a:xfrm>
            <a:custGeom>
              <a:avLst/>
              <a:gdLst/>
              <a:ahLst/>
              <a:cxnLst/>
              <a:rect l="l" t="t" r="r" b="b"/>
              <a:pathLst>
                <a:path w="1642110" h="2405380">
                  <a:moveTo>
                    <a:pt x="1642110" y="0"/>
                  </a:moveTo>
                  <a:lnTo>
                    <a:pt x="0" y="0"/>
                  </a:lnTo>
                  <a:lnTo>
                    <a:pt x="0" y="2405380"/>
                  </a:lnTo>
                  <a:lnTo>
                    <a:pt x="1642110" y="2405380"/>
                  </a:lnTo>
                  <a:close/>
                </a:path>
              </a:pathLst>
            </a:custGeom>
            <a:blipFill>
              <a:blip r:embed="rId2"/>
              <a:stretch>
                <a:fillRect l="-59860" r="-59860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38100" y="0"/>
              <a:ext cx="24130" cy="2509520"/>
            </a:xfrm>
            <a:custGeom>
              <a:avLst/>
              <a:gdLst/>
              <a:ahLst/>
              <a:cxnLst/>
              <a:rect l="l" t="t" r="r" b="b"/>
              <a:pathLst>
                <a:path w="24130" h="2509520">
                  <a:moveTo>
                    <a:pt x="0" y="0"/>
                  </a:moveTo>
                  <a:lnTo>
                    <a:pt x="24130" y="0"/>
                  </a:lnTo>
                  <a:lnTo>
                    <a:pt x="24130" y="2509520"/>
                  </a:lnTo>
                  <a:lnTo>
                    <a:pt x="0" y="2509520"/>
                  </a:lnTo>
                  <a:close/>
                </a:path>
              </a:pathLst>
            </a:custGeom>
            <a:solidFill>
              <a:srgbClr val="DBDBDB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1132061" y="1685088"/>
            <a:ext cx="3048000" cy="2206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8690"/>
              </a:lnSpc>
              <a:spcBef>
                <a:spcPct val="0"/>
              </a:spcBef>
            </a:pPr>
            <a:r>
              <a:rPr lang="en-US" sz="6600" b="1" dirty="0"/>
              <a:t>Traction</a:t>
            </a:r>
          </a:p>
          <a:p>
            <a:pPr algn="r">
              <a:lnSpc>
                <a:spcPts val="8690"/>
              </a:lnSpc>
              <a:spcBef>
                <a:spcPct val="0"/>
              </a:spcBef>
            </a:pPr>
            <a:r>
              <a:rPr lang="en-US" sz="6207" dirty="0">
                <a:solidFill>
                  <a:srgbClr val="000000"/>
                </a:solidFill>
                <a:latin typeface="League Spartan"/>
                <a:ea typeface="League Spartan"/>
                <a:cs typeface="Times New Roman" panose="02020603050405020304" pitchFamily="18" charset="0"/>
                <a:sym typeface="League Spartan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18969" y="4518323"/>
            <a:ext cx="7979969" cy="4188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MVP deployed on </a:t>
            </a:r>
            <a:r>
              <a:rPr lang="en-MW" sz="2800" dirty="0"/>
              <a:t>Avalanche</a:t>
            </a:r>
            <a:r>
              <a:rPr lang="en-US" sz="2800" dirty="0"/>
              <a:t> testnet ( functional)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GIS mapping module developed &amp; tested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10 pilot users onboarded from peri-urban zones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Marketplace UI + dispute module ready for Avalanche migration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9C4A60-5CFC-4200-96A1-53D66FFB4B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16167304" y="-411806"/>
            <a:ext cx="1935500" cy="22083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364B1C-8A02-4B2B-B614-7521FF603438}"/>
              </a:ext>
            </a:extLst>
          </p:cNvPr>
          <p:cNvSpPr txBox="1"/>
          <p:nvPr/>
        </p:nvSpPr>
        <p:spPr>
          <a:xfrm>
            <a:off x="4599709" y="3097062"/>
            <a:ext cx="11595304" cy="1132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8690"/>
              </a:lnSpc>
              <a:spcBef>
                <a:spcPct val="0"/>
              </a:spcBef>
            </a:pPr>
            <a:r>
              <a:rPr lang="en-US" sz="6000" b="1" dirty="0"/>
              <a:t>Development Status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99FA3A-27FB-4C3F-94F6-99776E884B33}"/>
              </a:ext>
            </a:extLst>
          </p:cNvPr>
          <p:cNvSpPr txBox="1"/>
          <p:nvPr/>
        </p:nvSpPr>
        <p:spPr>
          <a:xfrm>
            <a:off x="4025675" y="2427535"/>
            <a:ext cx="9144000" cy="1132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8690"/>
              </a:lnSpc>
              <a:spcBef>
                <a:spcPct val="0"/>
              </a:spcBef>
            </a:pPr>
            <a:r>
              <a:rPr lang="en-US" sz="6000" b="1" dirty="0"/>
              <a:t>&amp;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2425B2DA-8C2F-A3E3-E43B-6E4832520F79}"/>
              </a:ext>
            </a:extLst>
          </p:cNvPr>
          <p:cNvSpPr/>
          <p:nvPr/>
        </p:nvSpPr>
        <p:spPr>
          <a:xfrm>
            <a:off x="1168176" y="1046102"/>
            <a:ext cx="5631628" cy="7844087"/>
          </a:xfrm>
          <a:custGeom>
            <a:avLst/>
            <a:gdLst/>
            <a:ahLst/>
            <a:cxnLst/>
            <a:rect l="l" t="t" r="r" b="b"/>
            <a:pathLst>
              <a:path w="6350000" h="9525000">
                <a:moveTo>
                  <a:pt x="0" y="9042400"/>
                </a:moveTo>
                <a:lnTo>
                  <a:pt x="0" y="482600"/>
                </a:lnTo>
                <a:cubicBezTo>
                  <a:pt x="0" y="215900"/>
                  <a:pt x="215900" y="0"/>
                  <a:pt x="482600" y="0"/>
                </a:cubicBezTo>
                <a:lnTo>
                  <a:pt x="5867400" y="0"/>
                </a:lnTo>
                <a:cubicBezTo>
                  <a:pt x="6134100" y="0"/>
                  <a:pt x="6350000" y="217170"/>
                  <a:pt x="6350000" y="482600"/>
                </a:cubicBezTo>
                <a:lnTo>
                  <a:pt x="6350000" y="9042400"/>
                </a:lnTo>
                <a:cubicBezTo>
                  <a:pt x="6350000" y="9309100"/>
                  <a:pt x="6134100" y="9525000"/>
                  <a:pt x="5867400" y="9525000"/>
                </a:cubicBezTo>
                <a:lnTo>
                  <a:pt x="482600" y="9525000"/>
                </a:lnTo>
                <a:cubicBezTo>
                  <a:pt x="217170" y="9525000"/>
                  <a:pt x="0" y="9309100"/>
                  <a:pt x="0" y="904240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77684" y="2745513"/>
            <a:ext cx="5447316" cy="1561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353"/>
              </a:lnSpc>
              <a:spcBef>
                <a:spcPct val="0"/>
              </a:spcBef>
            </a:pPr>
            <a:r>
              <a:rPr lang="en-MW" sz="9600" b="1" dirty="0">
                <a:solidFill>
                  <a:srgbClr val="00B050"/>
                </a:solidFill>
              </a:rPr>
              <a:t>Thank</a:t>
            </a:r>
            <a:endParaRPr lang="en-US" sz="8824" dirty="0">
              <a:solidFill>
                <a:srgbClr val="00B05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783686" y="2745513"/>
            <a:ext cx="4688690" cy="1561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353"/>
              </a:lnSpc>
              <a:spcBef>
                <a:spcPct val="0"/>
              </a:spcBef>
            </a:pPr>
            <a:r>
              <a:rPr lang="en-MW" sz="9600" b="1" dirty="0">
                <a:solidFill>
                  <a:srgbClr val="FF0000"/>
                </a:solidFill>
              </a:rPr>
              <a:t>You</a:t>
            </a:r>
            <a:endParaRPr lang="en-US" sz="8824" dirty="0">
              <a:solidFill>
                <a:srgbClr val="FF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389880" y="4227896"/>
            <a:ext cx="75082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3238751" y="8466993"/>
            <a:ext cx="791307" cy="791307"/>
          </a:xfrm>
          <a:custGeom>
            <a:avLst/>
            <a:gdLst/>
            <a:ahLst/>
            <a:cxnLst/>
            <a:rect l="l" t="t" r="r" b="b"/>
            <a:pathLst>
              <a:path w="791307" h="791307">
                <a:moveTo>
                  <a:pt x="0" y="0"/>
                </a:moveTo>
                <a:lnTo>
                  <a:pt x="791308" y="0"/>
                </a:lnTo>
                <a:lnTo>
                  <a:pt x="791308" y="791307"/>
                </a:lnTo>
                <a:lnTo>
                  <a:pt x="0" y="791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29172" y="8435964"/>
            <a:ext cx="793828" cy="793828"/>
          </a:xfrm>
          <a:custGeom>
            <a:avLst/>
            <a:gdLst/>
            <a:ahLst/>
            <a:cxnLst/>
            <a:rect l="l" t="t" r="r" b="b"/>
            <a:pathLst>
              <a:path w="793828" h="793828">
                <a:moveTo>
                  <a:pt x="0" y="0"/>
                </a:moveTo>
                <a:lnTo>
                  <a:pt x="793828" y="0"/>
                </a:lnTo>
                <a:lnTo>
                  <a:pt x="793828" y="793829"/>
                </a:lnTo>
                <a:lnTo>
                  <a:pt x="0" y="7938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495300" y="0"/>
            <a:ext cx="1028700" cy="4235516"/>
            <a:chOff x="0" y="0"/>
            <a:chExt cx="270933" cy="111552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0933" cy="1115527"/>
            </a:xfrm>
            <a:custGeom>
              <a:avLst/>
              <a:gdLst/>
              <a:ahLst/>
              <a:cxnLst/>
              <a:rect l="l" t="t" r="r" b="b"/>
              <a:pathLst>
                <a:path w="270933" h="1115527">
                  <a:moveTo>
                    <a:pt x="0" y="0"/>
                  </a:moveTo>
                  <a:lnTo>
                    <a:pt x="270933" y="0"/>
                  </a:lnTo>
                  <a:lnTo>
                    <a:pt x="270933" y="1115527"/>
                  </a:lnTo>
                  <a:lnTo>
                    <a:pt x="0" y="1115527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70933" cy="1163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909585" y="4673821"/>
            <a:ext cx="8468830" cy="3815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dirty="0"/>
              <a:t>"Securing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Africa's</a:t>
            </a:r>
            <a:r>
              <a:rPr lang="en-US" sz="2800" dirty="0"/>
              <a:t> land, one deed at a time.“</a:t>
            </a:r>
            <a:endParaRPr lang="en-MW" sz="2800" dirty="0"/>
          </a:p>
          <a:p>
            <a:pPr algn="ctr">
              <a:lnSpc>
                <a:spcPct val="150000"/>
              </a:lnSpc>
              <a:spcBef>
                <a:spcPct val="0"/>
              </a:spcBef>
            </a:pPr>
            <a:br>
              <a:rPr lang="en-US" sz="2800" dirty="0"/>
            </a:br>
            <a:r>
              <a:rPr lang="en-US" sz="2800" dirty="0"/>
              <a:t>Connect with us:</a:t>
            </a:r>
            <a:br>
              <a:rPr lang="en-US" sz="2800" dirty="0"/>
            </a:br>
            <a:r>
              <a:rPr lang="en-US" sz="2800" u="sng" dirty="0">
                <a:hlinkClick r:id="rId6"/>
              </a:rPr>
              <a:t>chaintechhub.com/landguard</a:t>
            </a:r>
            <a:br>
              <a:rPr lang="en-US" sz="2800" dirty="0"/>
            </a:br>
            <a:r>
              <a:rPr lang="en-US" sz="2800" u="sng" dirty="0">
                <a:hlinkClick r:id="rId7"/>
              </a:rPr>
              <a:t>github.com/Chain-Tech-Hub</a:t>
            </a:r>
            <a:br>
              <a:rPr lang="en-US" sz="2800" dirty="0"/>
            </a:br>
            <a:r>
              <a:rPr lang="en-US" sz="2800" dirty="0"/>
              <a:t>Partner with us to unlock land justice for millions.</a:t>
            </a:r>
            <a:endParaRPr lang="en-US" sz="3600" dirty="0">
              <a:solidFill>
                <a:srgbClr val="2A09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206813" y="8499066"/>
            <a:ext cx="5842436" cy="572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33"/>
              </a:lnSpc>
              <a:spcBef>
                <a:spcPct val="0"/>
              </a:spcBef>
            </a:pPr>
            <a:r>
              <a:rPr lang="en-MW" sz="3452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hello@chaintechhub</a:t>
            </a:r>
            <a:r>
              <a:rPr lang="en-US" sz="3452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97865" y="8546551"/>
            <a:ext cx="3645005" cy="572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33"/>
              </a:lnSpc>
              <a:spcBef>
                <a:spcPct val="0"/>
              </a:spcBef>
            </a:pPr>
            <a:r>
              <a:rPr lang="en-US" sz="3452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+</a:t>
            </a:r>
            <a:r>
              <a:rPr lang="en-MW" sz="3452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265</a:t>
            </a:r>
            <a:r>
              <a:rPr lang="en-US" sz="3452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lang="en-MW" sz="3452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888</a:t>
            </a:r>
            <a:r>
              <a:rPr lang="en-US" sz="3452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lang="en-MW" sz="3452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001-347</a:t>
            </a:r>
            <a:endParaRPr lang="en-US" sz="3452" u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495300" y="4664983"/>
            <a:ext cx="1028700" cy="1048907"/>
            <a:chOff x="0" y="0"/>
            <a:chExt cx="270933" cy="2762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0933" cy="276255"/>
            </a:xfrm>
            <a:custGeom>
              <a:avLst/>
              <a:gdLst/>
              <a:ahLst/>
              <a:cxnLst/>
              <a:rect l="l" t="t" r="r" b="b"/>
              <a:pathLst>
                <a:path w="270933" h="276255">
                  <a:moveTo>
                    <a:pt x="0" y="0"/>
                  </a:moveTo>
                  <a:lnTo>
                    <a:pt x="270933" y="0"/>
                  </a:lnTo>
                  <a:lnTo>
                    <a:pt x="270933" y="276255"/>
                  </a:lnTo>
                  <a:lnTo>
                    <a:pt x="0" y="276255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270933" cy="323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6" name="Group 16"/>
          <p:cNvGrpSpPr/>
          <p:nvPr/>
        </p:nvGrpSpPr>
        <p:grpSpPr>
          <a:xfrm rot="-10800000">
            <a:off x="17754349" y="6051484"/>
            <a:ext cx="1028700" cy="4235516"/>
            <a:chOff x="0" y="0"/>
            <a:chExt cx="270933" cy="11155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70933" cy="1115527"/>
            </a:xfrm>
            <a:custGeom>
              <a:avLst/>
              <a:gdLst/>
              <a:ahLst/>
              <a:cxnLst/>
              <a:rect l="l" t="t" r="r" b="b"/>
              <a:pathLst>
                <a:path w="270933" h="1115527">
                  <a:moveTo>
                    <a:pt x="0" y="0"/>
                  </a:moveTo>
                  <a:lnTo>
                    <a:pt x="270933" y="0"/>
                  </a:lnTo>
                  <a:lnTo>
                    <a:pt x="270933" y="1115527"/>
                  </a:lnTo>
                  <a:lnTo>
                    <a:pt x="0" y="1115527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70933" cy="1163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9" name="Group 19"/>
          <p:cNvGrpSpPr/>
          <p:nvPr/>
        </p:nvGrpSpPr>
        <p:grpSpPr>
          <a:xfrm rot="-10800000">
            <a:off x="17754349" y="4573111"/>
            <a:ext cx="1028700" cy="1048907"/>
            <a:chOff x="0" y="0"/>
            <a:chExt cx="270933" cy="27625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70933" cy="276255"/>
            </a:xfrm>
            <a:custGeom>
              <a:avLst/>
              <a:gdLst/>
              <a:ahLst/>
              <a:cxnLst/>
              <a:rect l="l" t="t" r="r" b="b"/>
              <a:pathLst>
                <a:path w="270933" h="276255">
                  <a:moveTo>
                    <a:pt x="0" y="0"/>
                  </a:moveTo>
                  <a:lnTo>
                    <a:pt x="270933" y="0"/>
                  </a:lnTo>
                  <a:lnTo>
                    <a:pt x="270933" y="276255"/>
                  </a:lnTo>
                  <a:lnTo>
                    <a:pt x="0" y="276255"/>
                  </a:lnTo>
                  <a:close/>
                </a:path>
              </a:pathLst>
            </a:custGeom>
            <a:solidFill>
              <a:srgbClr val="EFEF89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270933" cy="323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22" name="Freeform 22"/>
          <p:cNvSpPr/>
          <p:nvPr/>
        </p:nvSpPr>
        <p:spPr>
          <a:xfrm>
            <a:off x="15380614" y="1028700"/>
            <a:ext cx="1878686" cy="469671"/>
          </a:xfrm>
          <a:custGeom>
            <a:avLst/>
            <a:gdLst/>
            <a:ahLst/>
            <a:cxnLst/>
            <a:rect l="l" t="t" r="r" b="b"/>
            <a:pathLst>
              <a:path w="1878686" h="469671">
                <a:moveTo>
                  <a:pt x="0" y="0"/>
                </a:moveTo>
                <a:lnTo>
                  <a:pt x="1878686" y="0"/>
                </a:lnTo>
                <a:lnTo>
                  <a:pt x="1878686" y="469671"/>
                </a:lnTo>
                <a:lnTo>
                  <a:pt x="0" y="4696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9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14F7547-3B8D-4B05-9390-98794FDC376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9" r="13661" b="17852"/>
          <a:stretch/>
        </p:blipFill>
        <p:spPr>
          <a:xfrm>
            <a:off x="7208500" y="-788042"/>
            <a:ext cx="3429000" cy="39123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637</Words>
  <Application>Microsoft Office PowerPoint</Application>
  <PresentationFormat>Custom</PresentationFormat>
  <Paragraphs>136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Calibri</vt:lpstr>
      <vt:lpstr>Poppins</vt:lpstr>
      <vt:lpstr>Roboto</vt:lpstr>
      <vt:lpstr>Times New Roman</vt:lpstr>
      <vt:lpstr>Wingdings</vt:lpstr>
      <vt:lpstr>Arial Black</vt:lpstr>
      <vt:lpstr>League Spartan</vt:lpstr>
      <vt:lpstr>Arial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&amp; white company business presentation</dc:title>
  <dc:creator>CHRIS MANGAN</dc:creator>
  <cp:lastModifiedBy>Prince S.M. Nsusa</cp:lastModifiedBy>
  <cp:revision>26</cp:revision>
  <dcterms:created xsi:type="dcterms:W3CDTF">2006-08-16T00:00:00Z</dcterms:created>
  <dcterms:modified xsi:type="dcterms:W3CDTF">2025-06-30T22:12:28Z</dcterms:modified>
  <dc:identifier>DAGq1S835R4</dc:identifier>
</cp:coreProperties>
</file>